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61.xml" ContentType="application/vnd.openxmlformats-officedocument.presentationml.tag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 autoCompressPictures="0">
  <p:sldMasterIdLst>
    <p:sldMasterId id="2147483759" r:id="rId1"/>
  </p:sldMasterIdLst>
  <p:notesMasterIdLst>
    <p:notesMasterId r:id="rId21"/>
  </p:notesMasterIdLst>
  <p:handoutMasterIdLst>
    <p:handoutMasterId r:id="rId22"/>
  </p:handoutMasterIdLst>
  <p:sldIdLst>
    <p:sldId id="2076137055" r:id="rId2"/>
    <p:sldId id="3753" r:id="rId3"/>
    <p:sldId id="2147470084" r:id="rId4"/>
    <p:sldId id="3789" r:id="rId5"/>
    <p:sldId id="2147470085" r:id="rId6"/>
    <p:sldId id="508" r:id="rId7"/>
    <p:sldId id="2147470052" r:id="rId8"/>
    <p:sldId id="2147470086" r:id="rId9"/>
    <p:sldId id="2147470087" r:id="rId10"/>
    <p:sldId id="2147470096" r:id="rId11"/>
    <p:sldId id="2147470089" r:id="rId12"/>
    <p:sldId id="2147470090" r:id="rId13"/>
    <p:sldId id="2147470088" r:id="rId14"/>
    <p:sldId id="2147470097" r:id="rId15"/>
    <p:sldId id="2147470095" r:id="rId16"/>
    <p:sldId id="2147470092" r:id="rId17"/>
    <p:sldId id="2147470093" r:id="rId18"/>
    <p:sldId id="2147470098" r:id="rId19"/>
    <p:sldId id="265" r:id="rId20"/>
  </p:sldIdLst>
  <p:sldSz cx="12192000" cy="6858000"/>
  <p:notesSz cx="6858000" cy="9144000"/>
  <p:embeddedFontLst>
    <p:embeddedFont>
      <p:font typeface="Helvetica" panose="020B0403020202020204" pitchFamily="34" charset="0"/>
      <p:regular r:id="rId23"/>
      <p:bold r:id="rId24"/>
      <p:italic r:id="rId25"/>
      <p:boldItalic r:id="rId26"/>
    </p:embeddedFont>
    <p:embeddedFont>
      <p:font typeface="Montserrat" panose="00000500000000000000" pitchFamily="2" charset="0"/>
      <p:regular r:id="rId27"/>
      <p:bold r:id="rId28"/>
      <p:italic r:id="rId29"/>
      <p:bold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</p:embeddedFontLst>
  <p:custDataLst>
    <p:tags r:id="rId3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37A6784-45DF-471D-912A-51F671E16482}">
          <p14:sldIdLst>
            <p14:sldId id="2076137055"/>
            <p14:sldId id="3753"/>
            <p14:sldId id="2147470084"/>
            <p14:sldId id="3789"/>
            <p14:sldId id="2147470085"/>
            <p14:sldId id="508"/>
            <p14:sldId id="2147470052"/>
            <p14:sldId id="2147470086"/>
            <p14:sldId id="2147470087"/>
            <p14:sldId id="2147470096"/>
            <p14:sldId id="2147470089"/>
            <p14:sldId id="2147470090"/>
            <p14:sldId id="2147470088"/>
            <p14:sldId id="2147470097"/>
            <p14:sldId id="2147470095"/>
            <p14:sldId id="2147470092"/>
            <p14:sldId id="2147470093"/>
            <p14:sldId id="2147470098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B74"/>
    <a:srgbClr val="004E7A"/>
    <a:srgbClr val="0071B0"/>
    <a:srgbClr val="006CA8"/>
    <a:srgbClr val="006096"/>
    <a:srgbClr val="00D2C3"/>
    <a:srgbClr val="008AD6"/>
    <a:srgbClr val="FFFFFF"/>
    <a:srgbClr val="41414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C5B3EA-7BDD-4F39-BA22-FFADD503DF8F}" v="107" dt="2024-05-09T16:49:01.1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D7D8E3-4879-4980-BE2E-2F551B7E5C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WORKFORCE RISK MANAGEMENT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0D53B7-C579-4489-913A-65643B46E7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FFD680-E384-694A-A1E7-A534B554D5C9}" type="datetime1">
              <a:rPr lang="en-US" smtClean="0"/>
              <a:t>5/9/2024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F3289A-15B6-44CC-BEA0-857F87A8AF7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Prepared by Sikich LLP, ©2022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22CE10-BB8D-4603-A0E1-768AFEFADB5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1140F-AC03-45EF-AF71-E223275E7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06171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759FD7A-6348-547E-DC92-4770E9AEC6A1}"/>
              </a:ext>
            </a:extLst>
          </p:cNvPr>
          <p:cNvSpPr/>
          <p:nvPr/>
        </p:nvSpPr>
        <p:spPr>
          <a:xfrm>
            <a:off x="0" y="12734"/>
            <a:ext cx="6858000" cy="10604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26111" t="-306037" r="-39444" b="-32909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57200" y="397260"/>
            <a:ext cx="5480020" cy="365759"/>
          </a:xfrm>
          <a:prstGeom prst="rect">
            <a:avLst/>
          </a:prstGeom>
        </p:spPr>
        <p:txBody>
          <a:bodyPr vert="horz" lIns="91440" tIns="91440" rIns="91440" bIns="91440" rtlCol="0" anchor="ctr" anchorCtr="0"/>
          <a:lstStyle>
            <a:lvl1pPr algn="r">
              <a:defRPr sz="9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/>
              <a:t>WORKFORCE RISK MANAGEMENT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6696" y="8842248"/>
            <a:ext cx="2711304" cy="301752"/>
          </a:xfrm>
          <a:prstGeom prst="rect">
            <a:avLst/>
          </a:prstGeom>
        </p:spPr>
        <p:txBody>
          <a:bodyPr vert="horz" lIns="91440" tIns="45720" rIns="365760" bIns="182880" rtlCol="0"/>
          <a:lstStyle>
            <a:lvl1pPr algn="l">
              <a:defRPr sz="700">
                <a:solidFill>
                  <a:schemeClr val="accent2"/>
                </a:solidFill>
                <a:latin typeface="+mj-lt"/>
              </a:defRPr>
            </a:lvl1pPr>
          </a:lstStyle>
          <a:p>
            <a:pPr algn="r"/>
            <a:fld id="{8845D765-50F7-4C4F-80F6-99821277EB7A}" type="datetime1">
              <a:rPr lang="en-US" smtClean="0"/>
              <a:t>5/9/2024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951617"/>
            <a:ext cx="4508205" cy="253586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668234"/>
            <a:ext cx="6028660" cy="502322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1"/>
            <a:r>
              <a:rPr lang="en-US"/>
              <a:t>Engagement with stakeholders, customers, and experts </a:t>
            </a:r>
          </a:p>
          <a:p>
            <a:pPr lvl="1"/>
            <a:r>
              <a:rPr lang="en-US"/>
              <a:t>In addition to an extensive literature review and public field review, The Joint Commission sought expert guidance from the following groups:  </a:t>
            </a:r>
          </a:p>
          <a:p>
            <a:pPr lvl="1"/>
            <a:r>
              <a:rPr lang="en-US"/>
              <a:t>Technical Advisory Panel (TAP) of practicing clinicians from health care and academic organizations, professional associations, and healthcare and government sectors</a:t>
            </a:r>
          </a:p>
          <a:p>
            <a:pPr lvl="1"/>
            <a:r>
              <a:rPr lang="en-US"/>
              <a:t>Standards Review Panel (</a:t>
            </a:r>
            <a:r>
              <a:rPr lang="en-US" err="1"/>
              <a:t>SRP</a:t>
            </a:r>
            <a:r>
              <a:rPr lang="en-US"/>
              <a:t>) of representatives from organizations or professional associations who provided a “boots on the ground” point of view and insights into the practical application of the proposed standards.     </a:t>
            </a:r>
          </a:p>
          <a:p>
            <a:pPr lvl="1"/>
            <a:r>
              <a:rPr lang="en-US"/>
              <a:t>The high incidence of workplace violence prompted the creation of new accreditation requirements. </a:t>
            </a:r>
          </a:p>
          <a:p>
            <a:pPr lvl="1"/>
            <a:r>
              <a:rPr lang="en-US"/>
              <a:t>The new and revised Joint Commission standards provide a framework to guide hospitals in developing effective workplace violence prevention systems, including leadership oversight, policies and procedures, reporting systems, data collection and analysis, post-incident strategies, training, and education to decrease workplace violence. </a:t>
            </a:r>
          </a:p>
          <a:p>
            <a:pPr lvl="1"/>
            <a:endParaRPr lang="en-US"/>
          </a:p>
          <a:p>
            <a:pPr lvl="4"/>
            <a:r>
              <a:rPr lang="en-US"/>
              <a:t>		</a:t>
            </a:r>
          </a:p>
          <a:p>
            <a:pPr lvl="4"/>
            <a:r>
              <a:rPr lang="en-US"/>
              <a:t>	</a:t>
            </a:r>
          </a:p>
          <a:p>
            <a:pPr lvl="4"/>
            <a:r>
              <a:rPr lang="en-US"/>
              <a:t>	</a:t>
            </a:r>
          </a:p>
          <a:p>
            <a:pPr lvl="4"/>
            <a:r>
              <a:rPr lang="en-US"/>
              <a:t>	</a:t>
            </a:r>
          </a:p>
          <a:p>
            <a:pPr lvl="4"/>
            <a:r>
              <a:rPr lang="en-US"/>
              <a:t>	</a:t>
            </a:r>
          </a:p>
          <a:p>
            <a:pPr lvl="4"/>
            <a:r>
              <a:rPr lang="en-US"/>
              <a:t>	</a:t>
            </a:r>
          </a:p>
          <a:p>
            <a:pPr lvl="4"/>
            <a:r>
              <a:rPr lang="en-US"/>
              <a:t>	</a:t>
            </a:r>
          </a:p>
          <a:p>
            <a:pPr lvl="4"/>
            <a:r>
              <a:rPr lang="en-US"/>
              <a:t>	</a:t>
            </a:r>
          </a:p>
          <a:p>
            <a:pPr lvl="4"/>
            <a:r>
              <a:rPr lang="en-US"/>
              <a:t>	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990385" y="388735"/>
            <a:ext cx="548640" cy="365760"/>
          </a:xfrm>
          <a:prstGeom prst="rect">
            <a:avLst/>
          </a:prstGeom>
        </p:spPr>
        <p:txBody>
          <a:bodyPr vert="horz" lIns="91440" tIns="91440" rIns="91440" bIns="91440" rtlCol="0" anchor="ctr" anchorCtr="1"/>
          <a:lstStyle>
            <a:lvl1pPr algn="l">
              <a:defRPr sz="1000" b="1">
                <a:solidFill>
                  <a:schemeClr val="tx2"/>
                </a:solidFill>
                <a:latin typeface="+mj-lt"/>
              </a:defRPr>
            </a:lvl1pPr>
          </a:lstStyle>
          <a:p>
            <a:fld id="{89D766A5-91BC-46C1-87BD-C45C6282589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534017-09BB-7077-1D26-5FE6939A6B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7200" y="441251"/>
            <a:ext cx="1371600" cy="277444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3F07C55-34B4-EA3B-9313-8BCC9D641F5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457200" y="8842248"/>
            <a:ext cx="2971800" cy="301752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800"/>
            </a:lvl1pPr>
          </a:lstStyle>
          <a:p>
            <a:pPr>
              <a:defRPr/>
            </a:pPr>
            <a:r>
              <a:rPr lang="en-US" i="1">
                <a:solidFill>
                  <a:prstClr val="white">
                    <a:lumMod val="50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Prepared by Sikich LLP, ©2022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4294711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marL="0" algn="l" defTabSz="914400" rtl="0" eaLnBrk="1" latinLnBrk="0" hangingPunct="1">
      <a:spcAft>
        <a:spcPts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182880" indent="-182880" algn="l" defTabSz="914400" rtl="0" eaLnBrk="1" latinLnBrk="0" hangingPunct="1">
      <a:spcBef>
        <a:spcPts val="200"/>
      </a:spcBef>
      <a:buClr>
        <a:schemeClr val="accent2"/>
      </a:buClr>
      <a:buFont typeface="Wingdings" panose="05000000000000000000" pitchFamily="2" charset="2"/>
      <a:buChar char="§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365760" indent="-182880" algn="l" defTabSz="914400" rtl="0" eaLnBrk="1" latinLnBrk="0" hangingPunct="1">
      <a:buFont typeface="Open Sans" panose="020B0606030504020204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0" algn="l" defTabSz="914400" rtl="0" eaLnBrk="1" latinLnBrk="0" hangingPunct="1">
      <a:defRPr sz="800" u="none" kern="1200">
        <a:solidFill>
          <a:schemeClr val="tx1"/>
        </a:solidFill>
        <a:latin typeface="+mn-lt"/>
        <a:ea typeface="+mn-ea"/>
        <a:cs typeface="+mn-cs"/>
      </a:defRPr>
    </a:lvl4pPr>
    <a:lvl5pPr marL="0" algn="l" defTabSz="5486400" rtl="0" eaLnBrk="1" latinLnBrk="0" hangingPunct="1">
      <a:lnSpc>
        <a:spcPct val="150000"/>
      </a:lnSpc>
      <a:tabLst>
        <a:tab pos="5486400" algn="r"/>
      </a:tabLst>
      <a:defRPr sz="1000" u="sng" kern="1200">
        <a:solidFill>
          <a:schemeClr val="bg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950913"/>
            <a:ext cx="4508500" cy="253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algn="r"/>
            <a:fld id="{8845D765-50F7-4C4F-80F6-99821277EB7A}" type="datetime1">
              <a:rPr lang="en-US" smtClean="0"/>
              <a:t>5/9/2024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644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950913"/>
            <a:ext cx="4508500" cy="253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732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950913"/>
            <a:ext cx="4508500" cy="253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algn="r"/>
            <a:fld id="{8845D765-50F7-4C4F-80F6-99821277EB7A}" type="datetime1">
              <a:rPr lang="en-US" smtClean="0"/>
              <a:t>5/9/2024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198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950913"/>
            <a:ext cx="4508500" cy="253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algn="r"/>
            <a:fld id="{8845D765-50F7-4C4F-80F6-99821277EB7A}" type="datetime1">
              <a:rPr lang="en-US" smtClean="0"/>
              <a:t>5/9/2024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934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950913"/>
            <a:ext cx="4508500" cy="253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algn="r"/>
            <a:fld id="{8845D765-50F7-4C4F-80F6-99821277EB7A}" type="datetime1">
              <a:rPr lang="en-US" smtClean="0"/>
              <a:t>5/9/2024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63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950913"/>
            <a:ext cx="4508500" cy="253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algn="r"/>
            <a:fld id="{8845D765-50F7-4C4F-80F6-99821277EB7A}" type="datetime1">
              <a:rPr lang="en-US" smtClean="0"/>
              <a:t>5/9/2024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04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950913"/>
            <a:ext cx="4508500" cy="253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algn="r"/>
            <a:fld id="{8845D765-50F7-4C4F-80F6-99821277EB7A}" type="datetime1">
              <a:rPr lang="en-US" smtClean="0"/>
              <a:t>5/9/2024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514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950913"/>
            <a:ext cx="4508500" cy="253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algn="r"/>
            <a:fld id="{8845D765-50F7-4C4F-80F6-99821277EB7A}" type="datetime1">
              <a:rPr lang="en-US" smtClean="0"/>
              <a:t>5/9/2024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346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950913"/>
            <a:ext cx="4508500" cy="253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algn="r"/>
            <a:fld id="{8845D765-50F7-4C4F-80F6-99821277EB7A}" type="datetime1">
              <a:rPr lang="en-US" smtClean="0"/>
              <a:t>5/9/2024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18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1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4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Relationship Id="rId4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Relationship Id="rId4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Relationship Id="rId4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Relationship Id="rId4" Type="http://schemas.openxmlformats.org/officeDocument/2006/relationships/image" Target="../media/image1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4.xml"/><Relationship Id="rId4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Relationship Id="rId4" Type="http://schemas.openxmlformats.org/officeDocument/2006/relationships/image" Target="../media/image1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6.xml"/><Relationship Id="rId4" Type="http://schemas.openxmlformats.org/officeDocument/2006/relationships/image" Target="../media/image1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7.xml"/><Relationship Id="rId4" Type="http://schemas.openxmlformats.org/officeDocument/2006/relationships/image" Target="../media/image1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8.xml"/><Relationship Id="rId4" Type="http://schemas.openxmlformats.org/officeDocument/2006/relationships/image" Target="../media/image1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9.xml"/><Relationship Id="rId4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0.xml"/><Relationship Id="rId4" Type="http://schemas.openxmlformats.org/officeDocument/2006/relationships/image" Target="../media/image1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2.xml"/><Relationship Id="rId4" Type="http://schemas.openxmlformats.org/officeDocument/2006/relationships/image" Target="../media/image1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3.xml"/><Relationship Id="rId4" Type="http://schemas.openxmlformats.org/officeDocument/2006/relationships/image" Target="../media/image1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4.xml"/><Relationship Id="rId4" Type="http://schemas.openxmlformats.org/officeDocument/2006/relationships/image" Target="../media/image1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5.xml"/><Relationship Id="rId4" Type="http://schemas.openxmlformats.org/officeDocument/2006/relationships/image" Target="../media/image1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6.xml"/><Relationship Id="rId4" Type="http://schemas.openxmlformats.org/officeDocument/2006/relationships/image" Target="../media/image1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7.xml"/><Relationship Id="rId4" Type="http://schemas.openxmlformats.org/officeDocument/2006/relationships/image" Target="../media/image1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8.xml"/><Relationship Id="rId4" Type="http://schemas.openxmlformats.org/officeDocument/2006/relationships/image" Target="../media/image1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9.xml"/><Relationship Id="rId4" Type="http://schemas.openxmlformats.org/officeDocument/2006/relationships/image" Target="../media/image1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0.xml"/><Relationship Id="rId4" Type="http://schemas.openxmlformats.org/officeDocument/2006/relationships/image" Target="../media/image1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2.xml"/><Relationship Id="rId4" Type="http://schemas.openxmlformats.org/officeDocument/2006/relationships/image" Target="../media/image1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3.xml"/><Relationship Id="rId4" Type="http://schemas.openxmlformats.org/officeDocument/2006/relationships/image" Target="../media/image1.png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5.xml"/><Relationship Id="rId4" Type="http://schemas.openxmlformats.org/officeDocument/2006/relationships/image" Target="../media/image21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6.xml"/><Relationship Id="rId4" Type="http://schemas.openxmlformats.org/officeDocument/2006/relationships/image" Target="../media/image21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7.xml"/><Relationship Id="rId4" Type="http://schemas.openxmlformats.org/officeDocument/2006/relationships/image" Target="../media/image21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8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9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0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EB62F60F-1042-A1D1-2451-8DE5FBDAFB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7E77B1A-2A97-F4C6-A88E-685284EFFB00}"/>
              </a:ext>
            </a:extLst>
          </p:cNvPr>
          <p:cNvSpPr/>
          <p:nvPr userDrawn="1"/>
        </p:nvSpPr>
        <p:spPr>
          <a:xfrm>
            <a:off x="3898" y="4968607"/>
            <a:ext cx="661012" cy="188939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3D5498-ABD4-ED29-F1A5-5C2451146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71700" y="3132174"/>
            <a:ext cx="9374306" cy="1125928"/>
          </a:xfrm>
        </p:spPr>
        <p:txBody>
          <a:bodyPr anchor="b" anchorCtr="0"/>
          <a:lstStyle>
            <a:lvl1pPr>
              <a:defRPr sz="360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D99D5E-1856-85D0-1E4C-6F4AA1787F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71700" y="4285398"/>
            <a:ext cx="9374306" cy="1078316"/>
          </a:xfrm>
        </p:spPr>
        <p:txBody>
          <a:bodyPr/>
          <a:lstStyle>
            <a:lvl3pPr marL="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1851F3-9C31-14F4-61C3-DE3260886038}"/>
              </a:ext>
            </a:extLst>
          </p:cNvPr>
          <p:cNvSpPr txBox="1"/>
          <p:nvPr userDrawn="1"/>
        </p:nvSpPr>
        <p:spPr>
          <a:xfrm rot="16200000">
            <a:off x="-752852" y="5353363"/>
            <a:ext cx="2196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>
                <a:solidFill>
                  <a:schemeClr val="bg1"/>
                </a:solidFill>
                <a:latin typeface="Montserrat" pitchFamily="2" charset="77"/>
              </a:rPr>
              <a:t>SIKICH.COM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8B4B8846-58A2-CE40-730D-EBBD869CA2E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6144" y="1175852"/>
            <a:ext cx="3206750" cy="137795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53B6D91-5481-EBD9-E5D1-F0EA8C5C56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1263" y="6346410"/>
            <a:ext cx="4140406" cy="274503"/>
          </a:xfrm>
        </p:spPr>
        <p:txBody>
          <a:bodyPr/>
          <a:lstStyle>
            <a:lvl1pPr algn="r">
              <a:defRPr sz="1400"/>
            </a:lvl1pPr>
            <a:lvl4pPr algn="r">
              <a:defRPr sz="1400" cap="none">
                <a:solidFill>
                  <a:schemeClr val="accent2"/>
                </a:solidFill>
              </a:defRPr>
            </a:lvl4pPr>
          </a:lstStyle>
          <a:p>
            <a:pPr lvl="0"/>
            <a:r>
              <a:rPr lang="en-US"/>
              <a:t>DATE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21652"/>
      </p:ext>
    </p:extLst>
  </p:cSld>
  <p:clrMapOvr>
    <a:masterClrMapping/>
  </p:clrMapOvr>
  <p:transition>
    <p:wipe/>
  </p:transition>
  <p:extLst>
    <p:ext uri="{DCECCB84-F9BA-43D5-87BE-67443E8EF086}">
      <p15:sldGuideLst xmlns:p15="http://schemas.microsoft.com/office/powerpoint/2012/main">
        <p15:guide id="1" pos="136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, Blank Space Thin Righ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A2B72D-6EC2-69AF-8084-AE0185EE5C2F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C3DD44-4F13-C5A0-9D91-FA5B8C0EC1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35213" y="1"/>
            <a:ext cx="661584" cy="56794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4D5EF9C-1BC4-83BF-1AB6-C700E8FC0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A37AC51-5018-4C53-AE26-BCAE675FCF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548367" y="2577067"/>
            <a:ext cx="5156794" cy="917057"/>
          </a:xfrm>
        </p:spPr>
        <p:txBody>
          <a:bodyPr anchor="ctr" anchorCtr="0"/>
          <a:lstStyle>
            <a:lvl1pPr algn="r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VERTICAL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5803841"/>
      </p:ext>
    </p:extLst>
  </p:cSld>
  <p:clrMapOvr>
    <a:masterClrMapping/>
  </p:clrMapOvr>
  <p:transition>
    <p:wipe/>
  </p:transition>
  <p:extLst>
    <p:ext uri="{DCECCB84-F9BA-43D5-87BE-67443E8EF086}">
      <p15:sldGuideLst xmlns:p15="http://schemas.microsoft.com/office/powerpoint/2012/main">
        <p15:guide id="1" orient="horz" pos="3576" userDrawn="1">
          <p15:clr>
            <a:srgbClr val="FBAE40"/>
          </p15:clr>
        </p15:guide>
        <p15:guide id="2" pos="3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Aligned, 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13A8E04-09F7-DF5A-6747-ED87DA1120C5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urry image of a person&#10;&#10;Description automatically generated with low confidence">
            <a:extLst>
              <a:ext uri="{FF2B5EF4-FFF2-40B4-BE49-F238E27FC236}">
                <a16:creationId xmlns:a16="http://schemas.microsoft.com/office/drawing/2014/main" id="{37ED9AA0-53A5-9428-A02F-AD24449A1A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17" y="0"/>
            <a:ext cx="12192000" cy="567944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5AF7CAF-08FC-F141-8879-76FA0AD71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1034" y="6356350"/>
            <a:ext cx="728869" cy="36512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2C23BECC-34F0-12D6-ADEF-BA3E83CA0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05C8F4D-9593-E44A-F06B-75F5457F01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700" y="1325563"/>
            <a:ext cx="7143750" cy="43894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B34CBB8-839A-7383-6F4F-59FB0A096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582377"/>
      </p:ext>
    </p:extLst>
  </p:cSld>
  <p:clrMapOvr>
    <a:masterClrMapping/>
  </p:clrMapOvr>
  <p:transition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Aligned,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C32A29-35F2-D7AF-1A1F-ACBACA386E1A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rry image of a person&#10;&#10;Description automatically generated with low confidence">
            <a:extLst>
              <a:ext uri="{FF2B5EF4-FFF2-40B4-BE49-F238E27FC236}">
                <a16:creationId xmlns:a16="http://schemas.microsoft.com/office/drawing/2014/main" id="{D9386757-EBC9-6BE6-0AEC-DECBAFAA7E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17" y="0"/>
            <a:ext cx="12192000" cy="567944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5AF7CAF-08FC-F141-8879-76FA0AD71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1034" y="6356350"/>
            <a:ext cx="728869" cy="36512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8A404D3-4862-8272-2896-81225BC134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16875" y="1198563"/>
            <a:ext cx="3840163" cy="3606800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D80280A-98EC-8249-400A-907BD30FD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D2516C5-D175-6D1B-00BC-8D720B52C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DAC2243-062E-BA6D-C7FA-AFC85805C1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6700" y="1325880"/>
            <a:ext cx="6680200" cy="4351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3884195"/>
      </p:ext>
    </p:extLst>
  </p:cSld>
  <p:clrMapOvr>
    <a:masterClrMapping/>
  </p:clrMapOvr>
  <p:transition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Aligned,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A18B7E-78A4-BEB1-A7A6-761A4A3013B8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blurry image of a person&#10;&#10;Description automatically generated with low confidence">
            <a:extLst>
              <a:ext uri="{FF2B5EF4-FFF2-40B4-BE49-F238E27FC236}">
                <a16:creationId xmlns:a16="http://schemas.microsoft.com/office/drawing/2014/main" id="{54295E05-175D-E87C-ECD8-0849087F81A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17" y="0"/>
            <a:ext cx="12192000" cy="567944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3D5201-A640-8D4C-A32C-C5773C3AE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1034" y="6356350"/>
            <a:ext cx="728869" cy="365125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855435-5BA3-4156-B9C6-885867F999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1325880"/>
            <a:ext cx="3580086" cy="4169979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BB6E7E-C33F-41B7-9743-9F97FED2E2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2425" y="1325880"/>
            <a:ext cx="3427413" cy="4169979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16D8D4F-FE3B-463D-D9D6-CF74D2C67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F813AA2-20D9-7DAE-020D-ECD01C8FC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2169231"/>
      </p:ext>
    </p:extLst>
  </p:cSld>
  <p:clrMapOvr>
    <a:masterClrMapping/>
  </p:clrMapOvr>
  <p:transition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Aligned, 2 Col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4EF2D5-9A87-FE40-33AF-A969447CD2A0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rry image of a person&#10;&#10;Description automatically generated with low confidence">
            <a:extLst>
              <a:ext uri="{FF2B5EF4-FFF2-40B4-BE49-F238E27FC236}">
                <a16:creationId xmlns:a16="http://schemas.microsoft.com/office/drawing/2014/main" id="{5F6131A1-ED48-B369-F959-E488B55D2A4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17" y="0"/>
            <a:ext cx="12192000" cy="567944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3D5201-A640-8D4C-A32C-C5773C3AE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1034" y="6356350"/>
            <a:ext cx="728869" cy="365125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855435-5BA3-4156-B9C6-885867F999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1325880"/>
            <a:ext cx="3580086" cy="435102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BB6E7E-C33F-41B7-9743-9F97FED2E2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2425" y="1325880"/>
            <a:ext cx="3427413" cy="435102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292B1BC-976A-4673-FAC3-55854143A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C493DAF-40F2-22CD-B233-E8FA2B43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FF14141A-E167-5E5E-3CE4-8C5B6413A8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16875" y="1198563"/>
            <a:ext cx="3840163" cy="3606800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035794"/>
      </p:ext>
    </p:extLst>
  </p:cSld>
  <p:clrMapOvr>
    <a:masterClrMapping/>
  </p:clrMapOvr>
  <p:transition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ft, Subhead,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FF8AB-31A7-BF36-00BE-ECFA077381F8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urry image of a person&#10;&#10;Description automatically generated with low confidence">
            <a:extLst>
              <a:ext uri="{FF2B5EF4-FFF2-40B4-BE49-F238E27FC236}">
                <a16:creationId xmlns:a16="http://schemas.microsoft.com/office/drawing/2014/main" id="{32981636-91A2-4BBE-FC17-CDCFF38123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17" y="0"/>
            <a:ext cx="12192000" cy="567944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3D5201-A640-8D4C-A32C-C5773C3AE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1034" y="6356350"/>
            <a:ext cx="728869" cy="365125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855435-5BA3-4156-B9C6-885867F999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699" y="1325880"/>
            <a:ext cx="7493343" cy="5062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BB6E7E-C33F-41B7-9743-9F97FED2E2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" y="1988289"/>
            <a:ext cx="3635449" cy="372632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spcBef>
                <a:spcPts val="0"/>
              </a:spcBef>
              <a:defRPr sz="2000"/>
            </a:lvl2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D9C2AF-4E9D-49CE-ACEF-7D354AAA02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3956" y="1988289"/>
            <a:ext cx="3440223" cy="3726327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spcBef>
                <a:spcPts val="0"/>
              </a:spcBef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3F4C0D18-CB17-1981-1DEF-8C72192C8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06398F3-8A32-F493-9DB2-619D5B266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5630164"/>
      </p:ext>
    </p:extLst>
  </p:cSld>
  <p:clrMapOvr>
    <a:masterClrMapping/>
  </p:clrMapOvr>
  <p:transition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, Subhead, 2 Col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8F6BEC-35F2-DA48-45E3-3A8B86C955EA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urry image of a person&#10;&#10;Description automatically generated with low confidence">
            <a:extLst>
              <a:ext uri="{FF2B5EF4-FFF2-40B4-BE49-F238E27FC236}">
                <a16:creationId xmlns:a16="http://schemas.microsoft.com/office/drawing/2014/main" id="{F7C6E530-8481-0459-6823-1F434DE493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17" y="0"/>
            <a:ext cx="12192000" cy="567944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3D5201-A640-8D4C-A32C-C5773C3AE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1034" y="6356350"/>
            <a:ext cx="728869" cy="365125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855435-5BA3-4156-B9C6-885867F999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699" y="1325880"/>
            <a:ext cx="7493343" cy="5062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BB6E7E-C33F-41B7-9743-9F97FED2E2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" y="1988289"/>
            <a:ext cx="3635449" cy="372632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spcBef>
                <a:spcPts val="0"/>
              </a:spcBef>
              <a:defRPr sz="2000"/>
            </a:lvl2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D9C2AF-4E9D-49CE-ACEF-7D354AAA02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3956" y="1988289"/>
            <a:ext cx="3440223" cy="3726327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spcBef>
                <a:spcPts val="0"/>
              </a:spcBef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3F4C0D18-CB17-1981-1DEF-8C72192C8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06398F3-8A32-F493-9DB2-619D5B266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74B3A04-EF21-B7DE-EABB-F3D5E611082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16875" y="1198563"/>
            <a:ext cx="3840163" cy="3606800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9130594"/>
      </p:ext>
    </p:extLst>
  </p:cSld>
  <p:clrMapOvr>
    <a:masterClrMapping/>
  </p:clrMapOvr>
  <p:transition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Aligned, Single,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46610DE2-EA52-C86A-6AC9-CB0E4A3F97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2643" y="-10611"/>
            <a:ext cx="12214779" cy="56900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A396A59-C34A-1581-A0AB-A670CA65146C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1A6B29B-E14B-14D0-651A-0146EEB84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70155A0-E8A0-8F47-EDC3-4D3E4A626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50298CD-6F21-0A61-5292-49AA9698896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66700" y="1325563"/>
            <a:ext cx="7240588" cy="4203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EF3B84F-1A2C-31E0-C119-82DAB77AAAD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388350" y="1531088"/>
            <a:ext cx="3127375" cy="2382099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986541"/>
      </p:ext>
    </p:extLst>
  </p:cSld>
  <p:clrMapOvr>
    <a:masterClrMapping/>
  </p:clrMapOvr>
  <p:transition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ft Aligned, Single,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ACEE1EEF-3DAB-7878-DEA2-BDBDAA2B24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2643" y="-10611"/>
            <a:ext cx="12214779" cy="56900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623554-F327-D2D2-6C40-15065240E755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1A6B29B-E14B-14D0-651A-0146EEB84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70155A0-E8A0-8F47-EDC3-4D3E4A626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50298CD-6F21-0A61-5292-49AA9698896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66700" y="1325563"/>
            <a:ext cx="7240588" cy="4203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EF3B84F-1A2C-31E0-C119-82DAB77AAAD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388350" y="1531088"/>
            <a:ext cx="3127375" cy="2382099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6478943"/>
      </p:ext>
    </p:extLst>
  </p:cSld>
  <p:clrMapOvr>
    <a:masterClrMapping/>
  </p:clrMapOvr>
  <p:transition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eft Aligned, Single,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B10D4AA3-6B25-DF93-B119-F5973036B4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98578" y="0"/>
            <a:ext cx="4193422" cy="567944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EB4BF7-6103-BDF0-1E7C-BCB5385F658B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1A6B29B-E14B-14D0-651A-0146EEB84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70155A0-E8A0-8F47-EDC3-4D3E4A626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50298CD-6F21-0A61-5292-49AA9698896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66700" y="1325563"/>
            <a:ext cx="7240588" cy="4203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EF3B84F-1A2C-31E0-C119-82DAB77AAAD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388350" y="1531088"/>
            <a:ext cx="3127375" cy="2382099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6485827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/1 Circ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3190038-81E8-DA44-6D70-8841D11780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3FB57AE-02BD-462A-EFCF-D8CA03E1F18C}"/>
              </a:ext>
            </a:extLst>
          </p:cNvPr>
          <p:cNvSpPr/>
          <p:nvPr userDrawn="1"/>
        </p:nvSpPr>
        <p:spPr>
          <a:xfrm>
            <a:off x="3898" y="4968607"/>
            <a:ext cx="661012" cy="188939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3D5498-ABD4-ED29-F1A5-5C2451146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71700" y="3132174"/>
            <a:ext cx="9374306" cy="1125928"/>
          </a:xfrm>
        </p:spPr>
        <p:txBody>
          <a:bodyPr anchor="b" anchorCtr="0"/>
          <a:lstStyle>
            <a:lvl1pPr>
              <a:defRPr sz="360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D99D5E-1856-85D0-1E4C-6F4AA1787F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71700" y="4285398"/>
            <a:ext cx="9374306" cy="1078316"/>
          </a:xfrm>
        </p:spPr>
        <p:txBody>
          <a:bodyPr/>
          <a:lstStyle>
            <a:lvl3pPr marL="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1851F3-9C31-14F4-61C3-DE3260886038}"/>
              </a:ext>
            </a:extLst>
          </p:cNvPr>
          <p:cNvSpPr txBox="1"/>
          <p:nvPr userDrawn="1"/>
        </p:nvSpPr>
        <p:spPr>
          <a:xfrm rot="16200000">
            <a:off x="-752852" y="5353363"/>
            <a:ext cx="2196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>
                <a:solidFill>
                  <a:schemeClr val="bg1"/>
                </a:solidFill>
                <a:latin typeface="Montserrat" pitchFamily="2" charset="77"/>
              </a:rPr>
              <a:t>SIKICH.COM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8B4B8846-58A2-CE40-730D-EBBD869CA2E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6144" y="1175852"/>
            <a:ext cx="3206750" cy="137795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53B6D91-5481-EBD9-E5D1-F0EA8C5C56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1263" y="6346410"/>
            <a:ext cx="4140406" cy="274503"/>
          </a:xfrm>
        </p:spPr>
        <p:txBody>
          <a:bodyPr/>
          <a:lstStyle>
            <a:lvl1pPr algn="r">
              <a:defRPr sz="1400"/>
            </a:lvl1pPr>
            <a:lvl4pPr algn="r">
              <a:defRPr sz="1600" cap="none">
                <a:solidFill>
                  <a:schemeClr val="accent2"/>
                </a:solidFill>
              </a:defRPr>
            </a:lvl4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B9BB9B77-451B-A75F-978C-F0CDB081D29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5618" y="1021843"/>
            <a:ext cx="1835150" cy="1837145"/>
          </a:xfrm>
          <a:prstGeom prst="ellipse">
            <a:avLst/>
          </a:prstGeom>
        </p:spPr>
        <p:txBody>
          <a:bodyPr anchor="ctr" anchorCtr="1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8826655"/>
      </p:ext>
    </p:extLst>
  </p:cSld>
  <p:clrMapOvr>
    <a:masterClrMapping/>
  </p:clrMapOvr>
  <p:transition>
    <p:wipe/>
  </p:transition>
  <p:extLst>
    <p:ext uri="{DCECCB84-F9BA-43D5-87BE-67443E8EF086}">
      <p15:sldGuideLst xmlns:p15="http://schemas.microsoft.com/office/powerpoint/2012/main">
        <p15:guide id="1" pos="1368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nt, 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DD691F-590D-6360-66F2-45040D94B71D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F6EB5F73-5D4C-E19C-8022-27D6C1E9D5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56794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4D5EF9C-1BC4-83BF-1AB6-C700E8FC0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0867CAF-6A76-6C43-3CE9-90EBBC618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9372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226E858-D191-48F8-5704-FCDED1D48E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81200" y="1325880"/>
            <a:ext cx="9372600" cy="3879850"/>
          </a:xfrm>
        </p:spPr>
        <p:txBody>
          <a:bodyPr/>
          <a:lstStyle>
            <a:lvl5pPr>
              <a:defRPr/>
            </a:lvl5pPr>
            <a:lvl6pPr>
              <a:spcBef>
                <a:spcPts val="800"/>
              </a:spcBef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6635697"/>
      </p:ext>
    </p:extLst>
  </p:cSld>
  <p:clrMapOvr>
    <a:masterClrMapping/>
  </p:clrMapOvr>
  <p:transition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dent, Single Thick Lef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rry image of a person&#10;&#10;Description automatically generated with low confidence">
            <a:extLst>
              <a:ext uri="{FF2B5EF4-FFF2-40B4-BE49-F238E27FC236}">
                <a16:creationId xmlns:a16="http://schemas.microsoft.com/office/drawing/2014/main" id="{291A1E80-EA32-F11E-53FF-27AC4CC7F88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506375" cy="56794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4AC965-A370-4078-F9B8-AE26D8C4B166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4D5EF9C-1BC4-83BF-1AB6-C700E8FC0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0867CAF-6A76-6C43-3CE9-90EBBC618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9372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226E858-D191-48F8-5704-FCDED1D48E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81200" y="1325880"/>
            <a:ext cx="9372600" cy="3879850"/>
          </a:xfrm>
        </p:spPr>
        <p:txBody>
          <a:bodyPr/>
          <a:lstStyle>
            <a:lvl5pPr>
              <a:defRPr/>
            </a:lvl5pPr>
            <a:lvl6pPr>
              <a:spcBef>
                <a:spcPts val="800"/>
              </a:spcBef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1963707"/>
      </p:ext>
    </p:extLst>
  </p:cSld>
  <p:clrMapOvr>
    <a:masterClrMapping/>
  </p:clrMapOvr>
  <p:transition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dent, Single Thin Lef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C3B1CF3-ECE8-1433-5143-640E821FED7C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4D5EF9C-1BC4-83BF-1AB6-C700E8FC0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0867CAF-6A76-6C43-3CE9-90EBBC618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053" y="0"/>
            <a:ext cx="9372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226E858-D191-48F8-5704-FCDED1D48E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32053" y="1325880"/>
            <a:ext cx="9372600" cy="3879850"/>
          </a:xfrm>
        </p:spPr>
        <p:txBody>
          <a:bodyPr/>
          <a:lstStyle>
            <a:lvl5pPr>
              <a:defRPr/>
            </a:lvl5pPr>
            <a:lvl6pPr>
              <a:spcBef>
                <a:spcPts val="800"/>
              </a:spcBef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A5540C-3D22-EFEB-D5B1-8EA4A13F1E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" y="0"/>
            <a:ext cx="777262" cy="57067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3831441"/>
      </p:ext>
    </p:extLst>
  </p:cSld>
  <p:clrMapOvr>
    <a:masterClrMapping/>
  </p:clrMapOvr>
  <p:transition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dent, Single Thin Left Bar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E98A07-E2E7-7B04-E744-895E2414F8C9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3742B5-F98E-77B5-F41A-858C97B1FE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0"/>
            <a:ext cx="777262" cy="570673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4D5EF9C-1BC4-83BF-1AB6-C700E8FC0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0867CAF-6A76-6C43-3CE9-90EBBC618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603" y="0"/>
            <a:ext cx="9372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890280"/>
      </p:ext>
    </p:extLst>
  </p:cSld>
  <p:clrMapOvr>
    <a:masterClrMapping/>
  </p:clrMapOvr>
  <p:transition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nt, Single Thin Righ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B7FCA1-4C44-7D66-57EE-3F5C4EAA306F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3F4481-5F52-4A2F-B2EF-C5781CE12A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35213" y="1"/>
            <a:ext cx="661584" cy="56794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4D5EF9C-1BC4-83BF-1AB6-C700E8FC0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0867CAF-6A76-6C43-3CE9-90EBBC618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05" y="0"/>
            <a:ext cx="9372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226E858-D191-48F8-5704-FCDED1D48E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0705" y="1325880"/>
            <a:ext cx="9372600" cy="3879850"/>
          </a:xfrm>
        </p:spPr>
        <p:txBody>
          <a:bodyPr/>
          <a:lstStyle>
            <a:lvl5pPr>
              <a:defRPr/>
            </a:lvl5pPr>
            <a:lvl6pPr>
              <a:spcBef>
                <a:spcPts val="800"/>
              </a:spcBef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043919"/>
      </p:ext>
    </p:extLst>
  </p:cSld>
  <p:clrMapOvr>
    <a:masterClrMapping/>
  </p:clrMapOvr>
  <p:transition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nt, Single Thin Right Bar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F0AFDC-4020-CD35-2F9E-3FBCE27EE508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33A577-5351-AEE5-50DA-D00E76BE51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35213" y="1"/>
            <a:ext cx="661584" cy="56794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4D5EF9C-1BC4-83BF-1AB6-C700E8FC0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0867CAF-6A76-6C43-3CE9-90EBBC618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05" y="0"/>
            <a:ext cx="9372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7106740"/>
      </p:ext>
    </p:extLst>
  </p:cSld>
  <p:clrMapOvr>
    <a:masterClrMapping/>
  </p:clrMapOvr>
  <p:transition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dent, Single Thick Righ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F06138-A136-A0B8-FF38-D46C75D1F7FD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70F43F1-6B4D-EDDF-ECB4-CE8B68061F9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96318" y="0"/>
            <a:ext cx="1506375" cy="56794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4D5EF9C-1BC4-83BF-1AB6-C700E8FC0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0867CAF-6A76-6C43-3CE9-90EBBC618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39" y="0"/>
            <a:ext cx="9372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226E858-D191-48F8-5704-FCDED1D48E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739" y="1325880"/>
            <a:ext cx="9372600" cy="3879850"/>
          </a:xfrm>
        </p:spPr>
        <p:txBody>
          <a:bodyPr/>
          <a:lstStyle>
            <a:lvl5pPr>
              <a:defRPr/>
            </a:lvl5pPr>
            <a:lvl6pPr>
              <a:spcBef>
                <a:spcPts val="800"/>
              </a:spcBef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8134198"/>
      </p:ext>
    </p:extLst>
  </p:cSld>
  <p:clrMapOvr>
    <a:masterClrMapping/>
  </p:clrMapOvr>
  <p:transition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nt, Single, Numbere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C1E946-0EEE-D51F-4F4F-710EF665536E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F5E859A6-B15E-4845-433A-AFABCA076F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56794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29AB67-C24A-4E46-B85D-499ED98E04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81200" y="1325880"/>
            <a:ext cx="8943472" cy="3678617"/>
          </a:xfrm>
          <a:prstGeom prst="rect">
            <a:avLst/>
          </a:prstGeom>
        </p:spPr>
        <p:txBody>
          <a:bodyPr/>
          <a:lstStyle>
            <a:lvl3pPr marL="365760" indent="-36576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defRPr/>
            </a:lvl3pPr>
            <a:lvl4pPr>
              <a:spcAft>
                <a:spcPts val="600"/>
              </a:spcAft>
              <a:defRPr/>
            </a:lvl4pPr>
            <a:lvl5pPr>
              <a:defRPr/>
            </a:lvl5pPr>
            <a:lvl6pPr marL="342900" indent="-342900">
              <a:buClr>
                <a:schemeClr val="accent1"/>
              </a:buClr>
              <a:buFont typeface="+mj-lt"/>
              <a:buAutoNum type="arabicPeriod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5"/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D672C603-8CA4-A36D-564F-E3CF68BEA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27E3405-3FC4-AA2E-FDB1-20A72ADC4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9372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1785777"/>
      </p:ext>
    </p:extLst>
  </p:cSld>
  <p:clrMapOvr>
    <a:masterClrMapping/>
  </p:clrMapOvr>
  <p:transition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nt,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BA14C6-3EB8-941F-971B-1B549FCCBCCB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398E6AD8-05C3-5105-879B-12DC9EC6D6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56794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8161B429-CBE8-AF04-AFB5-FC79F4F9C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293E7B4-AFFB-F725-9905-79DF4AE90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9372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2256543"/>
      </p:ext>
    </p:extLst>
  </p:cSld>
  <p:clrMapOvr>
    <a:masterClrMapping/>
  </p:clrMapOvr>
  <p:transition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, heading w/left teal bar,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BE8A2BB-2304-A368-9E59-B83CBA09160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B242FF4F-1487-80B4-4D25-CE4F6CC3D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25DCA53-5036-3C8C-A551-A857E2622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0"/>
            <a:ext cx="9372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70C6941-642D-202E-DAAB-296D004F58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6700" y="1325563"/>
            <a:ext cx="9372600" cy="44688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4289315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/2 Circl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13974A7D-DD95-57E0-3CCC-7EDCFBFC4F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8692979-E2E1-6634-EC2D-612941EA84E9}"/>
              </a:ext>
            </a:extLst>
          </p:cNvPr>
          <p:cNvSpPr/>
          <p:nvPr userDrawn="1"/>
        </p:nvSpPr>
        <p:spPr>
          <a:xfrm>
            <a:off x="3898" y="4968607"/>
            <a:ext cx="661012" cy="188939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3D5498-ABD4-ED29-F1A5-5C2451146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71700" y="3132174"/>
            <a:ext cx="9374306" cy="1125928"/>
          </a:xfrm>
        </p:spPr>
        <p:txBody>
          <a:bodyPr anchor="b" anchorCtr="0"/>
          <a:lstStyle>
            <a:lvl1pPr>
              <a:defRPr sz="360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D99D5E-1856-85D0-1E4C-6F4AA1787F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71700" y="4285398"/>
            <a:ext cx="9374306" cy="1078316"/>
          </a:xfrm>
        </p:spPr>
        <p:txBody>
          <a:bodyPr/>
          <a:lstStyle>
            <a:lvl3pPr marL="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1851F3-9C31-14F4-61C3-DE3260886038}"/>
              </a:ext>
            </a:extLst>
          </p:cNvPr>
          <p:cNvSpPr txBox="1"/>
          <p:nvPr userDrawn="1"/>
        </p:nvSpPr>
        <p:spPr>
          <a:xfrm rot="16200000">
            <a:off x="-752852" y="5353363"/>
            <a:ext cx="2196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>
                <a:solidFill>
                  <a:schemeClr val="bg1"/>
                </a:solidFill>
                <a:latin typeface="Montserrat" pitchFamily="2" charset="77"/>
              </a:rPr>
              <a:t>SIKICH.COM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8B4B8846-58A2-CE40-730D-EBBD869CA2E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6144" y="1175852"/>
            <a:ext cx="3206750" cy="137795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53B6D91-5481-EBD9-E5D1-F0EA8C5C56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1263" y="6346410"/>
            <a:ext cx="4140406" cy="274503"/>
          </a:xfrm>
        </p:spPr>
        <p:txBody>
          <a:bodyPr/>
          <a:lstStyle>
            <a:lvl1pPr algn="r">
              <a:defRPr sz="1200"/>
            </a:lvl1pPr>
            <a:lvl4pPr algn="r">
              <a:defRPr sz="1600" cap="none">
                <a:solidFill>
                  <a:schemeClr val="accent2"/>
                </a:solidFill>
              </a:defRPr>
            </a:lvl4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B9BB9B77-451B-A75F-978C-F0CDB081D29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5618" y="1057942"/>
            <a:ext cx="1835150" cy="1837145"/>
          </a:xfrm>
          <a:prstGeom prst="ellipse">
            <a:avLst/>
          </a:prstGeom>
        </p:spPr>
        <p:txBody>
          <a:bodyPr anchor="ctr" anchorCtr="1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962E3941-EDDA-0071-E41B-AC799D50A93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21546" y="1057942"/>
            <a:ext cx="1835150" cy="1837145"/>
          </a:xfrm>
          <a:prstGeom prst="ellipse">
            <a:avLst/>
          </a:prstGeom>
        </p:spPr>
        <p:txBody>
          <a:bodyPr anchor="ctr" anchorCtr="1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056968"/>
      </p:ext>
    </p:extLst>
  </p:cSld>
  <p:clrMapOvr>
    <a:masterClrMapping/>
  </p:clrMapOvr>
  <p:transition>
    <p:wipe/>
  </p:transition>
  <p:extLst>
    <p:ext uri="{DCECCB84-F9BA-43D5-87BE-67443E8EF086}">
      <p15:sldGuideLst xmlns:p15="http://schemas.microsoft.com/office/powerpoint/2012/main">
        <p15:guide id="1" pos="1368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w/left teal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415C02-FD22-C944-601D-A533032FF8FD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443BE6FB-CD08-9A41-3EEF-D2EA0F93D0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56794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29AB67-C24A-4E46-B85D-499ED98E04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81200" y="1335088"/>
            <a:ext cx="3967212" cy="3930593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07E1C6-C03E-434F-BF43-A9D7E91553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9356" y="1335088"/>
            <a:ext cx="4556125" cy="393059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D6A1640A-390D-FBBE-D8F8-66D0A772A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6D461CA-9C44-CDA7-7618-28F0F8254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9372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9877138"/>
      </p:ext>
    </p:extLst>
  </p:cSld>
  <p:clrMapOvr>
    <a:masterClrMapping/>
  </p:clrMapOvr>
  <p:transition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 Slide Thin Lef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0C52B4-8E3B-4DBD-B5DA-024E550E39F7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9CFC18-A462-1524-B954-967556902B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0"/>
            <a:ext cx="777262" cy="570673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29AB67-C24A-4E46-B85D-499ED98E04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1884" y="1335088"/>
            <a:ext cx="3967212" cy="3930593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07E1C6-C03E-434F-BF43-A9D7E91553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0040" y="1335088"/>
            <a:ext cx="4556125" cy="393059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D6A1640A-390D-FBBE-D8F8-66D0A772A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6D461CA-9C44-CDA7-7618-28F0F8254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884" y="0"/>
            <a:ext cx="9372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8437815"/>
      </p:ext>
    </p:extLst>
  </p:cSld>
  <p:clrMapOvr>
    <a:masterClrMapping/>
  </p:clrMapOvr>
  <p:transition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 Slide w/left teal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6868BA-D667-6882-9563-31F36829333F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B8057788-BC77-C986-9FBD-D689503AAC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56794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29AB67-C24A-4E46-B85D-499ED98E04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81199" y="1335088"/>
            <a:ext cx="2042161" cy="3930593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accent1"/>
                </a:solidFill>
              </a:defRPr>
            </a:lvl1pPr>
            <a:lvl2pPr>
              <a:defRPr sz="1400"/>
            </a:lvl2pPr>
            <a:lvl3pPr marL="182880" indent="-182880">
              <a:spcBef>
                <a:spcPts val="200"/>
              </a:spcBef>
              <a:defRPr sz="1400"/>
            </a:lvl3pPr>
            <a:lvl4pPr>
              <a:defRPr sz="1200" b="0" cap="none">
                <a:solidFill>
                  <a:schemeClr val="tx1"/>
                </a:solidFill>
                <a:latin typeface="+mn-lt"/>
              </a:defRPr>
            </a:lvl4pPr>
            <a:lvl5pPr marL="182880" indent="-182880">
              <a:buClr>
                <a:schemeClr val="accent2"/>
              </a:buClr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07E1C6-C03E-434F-BF43-A9D7E91553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6334" y="1335088"/>
            <a:ext cx="2286000" cy="3930595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accent1"/>
                </a:solidFill>
              </a:defRPr>
            </a:lvl1pPr>
            <a:lvl2pPr>
              <a:defRPr sz="1400"/>
            </a:lvl2pPr>
            <a:lvl3pPr marL="182880" indent="-182880">
              <a:spcBef>
                <a:spcPts val="200"/>
              </a:spcBef>
              <a:defRPr sz="1400"/>
            </a:lvl3pPr>
            <a:lvl4pPr>
              <a:defRPr sz="1200" b="0" cap="none">
                <a:solidFill>
                  <a:schemeClr val="tx1"/>
                </a:solidFill>
                <a:latin typeface="+mn-lt"/>
              </a:defRPr>
            </a:lvl4pPr>
            <a:lvl5pPr marL="182880" indent="-182880">
              <a:buClr>
                <a:schemeClr val="accent2"/>
              </a:buClr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6B5BD8F-4779-46F9-BA7B-2DD0972DD0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95307" y="1335086"/>
            <a:ext cx="2286000" cy="3930595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accent1"/>
                </a:solidFill>
              </a:defRPr>
            </a:lvl1pPr>
            <a:lvl2pPr>
              <a:defRPr sz="1400"/>
            </a:lvl2pPr>
            <a:lvl3pPr marL="182880" indent="-182880">
              <a:spcBef>
                <a:spcPts val="200"/>
              </a:spcBef>
              <a:defRPr sz="1400"/>
            </a:lvl3pPr>
            <a:lvl4pPr>
              <a:defRPr sz="1200" b="0" cap="none">
                <a:solidFill>
                  <a:schemeClr val="tx1"/>
                </a:solidFill>
                <a:latin typeface="+mn-lt"/>
              </a:defRPr>
            </a:lvl4pPr>
            <a:lvl5pPr marL="182880" indent="-182880">
              <a:buClr>
                <a:schemeClr val="accent2"/>
              </a:buClr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B0C81B79-ED90-4CA9-BABF-CEAD4D8D4E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24279" y="1337903"/>
            <a:ext cx="2286000" cy="3930595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accent1"/>
                </a:solidFill>
              </a:defRPr>
            </a:lvl1pPr>
            <a:lvl2pPr>
              <a:defRPr sz="1400"/>
            </a:lvl2pPr>
            <a:lvl3pPr marL="182880" indent="-182880">
              <a:spcBef>
                <a:spcPts val="200"/>
              </a:spcBef>
              <a:defRPr sz="1400"/>
            </a:lvl3pPr>
            <a:lvl4pPr>
              <a:defRPr sz="1200" b="0" cap="none">
                <a:solidFill>
                  <a:schemeClr val="tx1"/>
                </a:solidFill>
                <a:latin typeface="+mn-lt"/>
              </a:defRPr>
            </a:lvl4pPr>
            <a:lvl5pPr marL="182880" indent="-182880">
              <a:buClr>
                <a:schemeClr val="accent2"/>
              </a:buClr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D7476802-3B91-FABF-E064-676A06C52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288FFDD-2A29-FCF3-8331-0A40DFB5B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9372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8018964"/>
      </p:ext>
    </p:extLst>
  </p:cSld>
  <p:clrMapOvr>
    <a:masterClrMapping/>
  </p:clrMapOvr>
  <p:transition>
    <p:wip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Col Slide Thin Lef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5D6168-E186-0D38-DBBD-EE7EB6F3FB83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1CA657-42B3-A29A-F03F-291A77C4A4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0"/>
            <a:ext cx="777262" cy="570673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29AB67-C24A-4E46-B85D-499ED98E04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6120" y="1335088"/>
            <a:ext cx="2042161" cy="3930593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accent1"/>
                </a:solidFill>
              </a:defRPr>
            </a:lvl1pPr>
            <a:lvl2pPr>
              <a:defRPr sz="1400"/>
            </a:lvl2pPr>
            <a:lvl3pPr marL="182880" indent="-182880">
              <a:spcBef>
                <a:spcPts val="200"/>
              </a:spcBef>
              <a:defRPr sz="1400"/>
            </a:lvl3pPr>
            <a:lvl4pPr>
              <a:defRPr sz="1200" b="0" cap="none">
                <a:solidFill>
                  <a:schemeClr val="tx1"/>
                </a:solidFill>
                <a:latin typeface="+mn-lt"/>
              </a:defRPr>
            </a:lvl4pPr>
            <a:lvl5pPr marL="182880" indent="-182880">
              <a:buClr>
                <a:schemeClr val="accent2"/>
              </a:buClr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07E1C6-C03E-434F-BF43-A9D7E91553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61255" y="1335088"/>
            <a:ext cx="2286000" cy="3930595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accent1"/>
                </a:solidFill>
              </a:defRPr>
            </a:lvl1pPr>
            <a:lvl2pPr>
              <a:defRPr sz="1400"/>
            </a:lvl2pPr>
            <a:lvl3pPr marL="182880" indent="-182880">
              <a:spcBef>
                <a:spcPts val="200"/>
              </a:spcBef>
              <a:defRPr sz="1400"/>
            </a:lvl3pPr>
            <a:lvl4pPr>
              <a:defRPr sz="1200" b="0" cap="none">
                <a:solidFill>
                  <a:schemeClr val="tx1"/>
                </a:solidFill>
                <a:latin typeface="+mn-lt"/>
              </a:defRPr>
            </a:lvl4pPr>
            <a:lvl5pPr marL="182880" indent="-182880">
              <a:buClr>
                <a:schemeClr val="accent2"/>
              </a:buClr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6B5BD8F-4779-46F9-BA7B-2DD0972DD0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0228" y="1335086"/>
            <a:ext cx="2286000" cy="3930595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accent1"/>
                </a:solidFill>
              </a:defRPr>
            </a:lvl1pPr>
            <a:lvl2pPr>
              <a:defRPr sz="1400"/>
            </a:lvl2pPr>
            <a:lvl3pPr marL="182880" indent="-182880">
              <a:spcBef>
                <a:spcPts val="200"/>
              </a:spcBef>
              <a:defRPr sz="1400"/>
            </a:lvl3pPr>
            <a:lvl4pPr>
              <a:defRPr sz="1200" b="0" cap="none">
                <a:solidFill>
                  <a:schemeClr val="tx1"/>
                </a:solidFill>
                <a:latin typeface="+mn-lt"/>
              </a:defRPr>
            </a:lvl4pPr>
            <a:lvl5pPr marL="182880" indent="-182880">
              <a:buClr>
                <a:schemeClr val="accent2"/>
              </a:buClr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B0C81B79-ED90-4CA9-BABF-CEAD4D8D4E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19200" y="1337903"/>
            <a:ext cx="2286000" cy="3930595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accent1"/>
                </a:solidFill>
              </a:defRPr>
            </a:lvl1pPr>
            <a:lvl2pPr>
              <a:defRPr sz="1400"/>
            </a:lvl2pPr>
            <a:lvl3pPr marL="182880" indent="-182880">
              <a:spcBef>
                <a:spcPts val="200"/>
              </a:spcBef>
              <a:defRPr sz="1400"/>
            </a:lvl3pPr>
            <a:lvl4pPr>
              <a:defRPr sz="1200" b="0" cap="none">
                <a:solidFill>
                  <a:schemeClr val="tx1"/>
                </a:solidFill>
                <a:latin typeface="+mn-lt"/>
              </a:defRPr>
            </a:lvl4pPr>
            <a:lvl5pPr marL="182880" indent="-182880">
              <a:buClr>
                <a:schemeClr val="accent2"/>
              </a:buClr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D7476802-3B91-FABF-E064-676A06C52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288FFDD-2A29-FCF3-8331-0A40DFB5B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121" y="0"/>
            <a:ext cx="9372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4018003"/>
      </p:ext>
    </p:extLst>
  </p:cSld>
  <p:clrMapOvr>
    <a:masterClrMapping/>
  </p:clrMapOvr>
  <p:transition>
    <p:wip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 Space Above for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BA8E6A-7912-7A32-A6BB-DB81CF49CC24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8BA6629E-9043-707E-6135-BDE4FD42AE8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56794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29AB67-C24A-4E46-B85D-499ED98E04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81199" y="2160996"/>
            <a:ext cx="2042161" cy="3566160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1400" b="1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defRPr sz="1400">
                <a:solidFill>
                  <a:srgbClr val="003764"/>
                </a:solidFill>
              </a:defRPr>
            </a:lvl2pPr>
            <a:lvl3pPr marL="182880" indent="-182880">
              <a:spcBef>
                <a:spcPts val="200"/>
              </a:spcBef>
              <a:defRPr sz="1400">
                <a:solidFill>
                  <a:srgbClr val="003764"/>
                </a:solidFill>
              </a:defRPr>
            </a:lvl3pPr>
            <a:lvl4pPr>
              <a:defRPr sz="1200" b="0" cap="none">
                <a:solidFill>
                  <a:srgbClr val="003764"/>
                </a:solidFill>
                <a:latin typeface="+mn-lt"/>
              </a:defRPr>
            </a:lvl4pPr>
            <a:lvl5pPr marL="182880" indent="-182880"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solidFill>
                  <a:srgbClr val="00376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07E1C6-C03E-434F-BF43-A9D7E91553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6334" y="2160996"/>
            <a:ext cx="2286000" cy="3566160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1400" b="1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defRPr sz="1400">
                <a:solidFill>
                  <a:srgbClr val="003764"/>
                </a:solidFill>
              </a:defRPr>
            </a:lvl2pPr>
            <a:lvl3pPr>
              <a:spcBef>
                <a:spcPts val="200"/>
              </a:spcBef>
              <a:defRPr sz="1400">
                <a:solidFill>
                  <a:srgbClr val="003764"/>
                </a:solidFill>
              </a:defRPr>
            </a:lvl3pPr>
            <a:lvl4pPr>
              <a:defRPr sz="1200" b="0" cap="none">
                <a:solidFill>
                  <a:srgbClr val="003764"/>
                </a:solidFill>
                <a:latin typeface="+mn-lt"/>
              </a:defRPr>
            </a:lvl4pPr>
            <a:lvl5pPr marL="182880" indent="-182880"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solidFill>
                  <a:srgbClr val="00376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6B5BD8F-4779-46F9-BA7B-2DD0972DD0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95307" y="2160994"/>
            <a:ext cx="2286000" cy="3566160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1400" b="1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defRPr sz="1400">
                <a:solidFill>
                  <a:srgbClr val="003764"/>
                </a:solidFill>
              </a:defRPr>
            </a:lvl2pPr>
            <a:lvl3pPr>
              <a:spcBef>
                <a:spcPts val="200"/>
              </a:spcBef>
              <a:defRPr sz="1400">
                <a:solidFill>
                  <a:srgbClr val="003764"/>
                </a:solidFill>
              </a:defRPr>
            </a:lvl3pPr>
            <a:lvl4pPr>
              <a:defRPr sz="1200" b="0" cap="none">
                <a:solidFill>
                  <a:srgbClr val="003764"/>
                </a:solidFill>
                <a:latin typeface="+mn-lt"/>
              </a:defRPr>
            </a:lvl4pPr>
            <a:lvl5pPr marL="182880" indent="-182880"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solidFill>
                  <a:srgbClr val="00376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B0C81B79-ED90-4CA9-BABF-CEAD4D8D4E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24279" y="2163811"/>
            <a:ext cx="2286000" cy="3566160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1400" b="1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defRPr sz="1400">
                <a:solidFill>
                  <a:srgbClr val="003764"/>
                </a:solidFill>
              </a:defRPr>
            </a:lvl2pPr>
            <a:lvl3pPr>
              <a:spcBef>
                <a:spcPts val="200"/>
              </a:spcBef>
              <a:defRPr sz="1400">
                <a:solidFill>
                  <a:srgbClr val="003764"/>
                </a:solidFill>
              </a:defRPr>
            </a:lvl3pPr>
            <a:lvl4pPr>
              <a:defRPr sz="1200" b="0" cap="none">
                <a:solidFill>
                  <a:srgbClr val="003764"/>
                </a:solidFill>
                <a:latin typeface="+mn-lt"/>
              </a:defRPr>
            </a:lvl4pPr>
            <a:lvl5pPr marL="182880" indent="-182880"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solidFill>
                  <a:srgbClr val="00376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DA6205EA-EB37-2900-B463-65CDDDE7B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B235FFE-5BF0-AB26-6AC4-2A37996E2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9372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54113"/>
      </p:ext>
    </p:extLst>
  </p:cSld>
  <p:clrMapOvr>
    <a:masterClrMapping/>
  </p:clrMapOvr>
  <p:transition>
    <p:wip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4 Col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rry image of a person&#10;&#10;Description automatically generated with low confidence">
            <a:extLst>
              <a:ext uri="{FF2B5EF4-FFF2-40B4-BE49-F238E27FC236}">
                <a16:creationId xmlns:a16="http://schemas.microsoft.com/office/drawing/2014/main" id="{B1586AB9-7465-88AD-8B9C-326E42E315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506375" cy="56794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B27A3E-4923-49A4-3A12-07A27632BCDC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29AB67-C24A-4E46-B85D-499ED98E04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81199" y="2160996"/>
            <a:ext cx="2042161" cy="3566160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1400" b="1">
                <a:solidFill>
                  <a:srgbClr val="003764"/>
                </a:solidFill>
              </a:defRPr>
            </a:lvl1pPr>
            <a:lvl2pPr>
              <a:spcBef>
                <a:spcPts val="0"/>
              </a:spcBef>
              <a:defRPr sz="1400">
                <a:solidFill>
                  <a:srgbClr val="003764"/>
                </a:solidFill>
              </a:defRPr>
            </a:lvl2pPr>
            <a:lvl3pPr marL="182880" indent="-182880">
              <a:spcBef>
                <a:spcPts val="200"/>
              </a:spcBef>
              <a:defRPr sz="1400">
                <a:solidFill>
                  <a:srgbClr val="003764"/>
                </a:solidFill>
              </a:defRPr>
            </a:lvl3pPr>
            <a:lvl4pPr>
              <a:defRPr sz="1200" b="0" cap="none">
                <a:solidFill>
                  <a:srgbClr val="003764"/>
                </a:solidFill>
                <a:latin typeface="+mn-lt"/>
              </a:defRPr>
            </a:lvl4pPr>
            <a:lvl5pPr marL="182880" indent="-182880"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solidFill>
                  <a:srgbClr val="00376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07E1C6-C03E-434F-BF43-A9D7E91553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6334" y="2160996"/>
            <a:ext cx="2286000" cy="3566160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1400" b="1">
                <a:solidFill>
                  <a:srgbClr val="003764"/>
                </a:solidFill>
              </a:defRPr>
            </a:lvl1pPr>
            <a:lvl2pPr>
              <a:spcBef>
                <a:spcPts val="0"/>
              </a:spcBef>
              <a:defRPr sz="1400">
                <a:solidFill>
                  <a:srgbClr val="003764"/>
                </a:solidFill>
              </a:defRPr>
            </a:lvl2pPr>
            <a:lvl3pPr>
              <a:spcBef>
                <a:spcPts val="200"/>
              </a:spcBef>
              <a:defRPr sz="1400">
                <a:solidFill>
                  <a:srgbClr val="003764"/>
                </a:solidFill>
              </a:defRPr>
            </a:lvl3pPr>
            <a:lvl4pPr>
              <a:defRPr sz="1200" b="0" cap="none">
                <a:solidFill>
                  <a:srgbClr val="003764"/>
                </a:solidFill>
                <a:latin typeface="+mn-lt"/>
              </a:defRPr>
            </a:lvl4pPr>
            <a:lvl5pPr marL="182880" indent="-182880"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solidFill>
                  <a:srgbClr val="00376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6B5BD8F-4779-46F9-BA7B-2DD0972DD0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95307" y="2160994"/>
            <a:ext cx="2286000" cy="3566160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1400" b="1">
                <a:solidFill>
                  <a:srgbClr val="003764"/>
                </a:solidFill>
              </a:defRPr>
            </a:lvl1pPr>
            <a:lvl2pPr>
              <a:spcBef>
                <a:spcPts val="0"/>
              </a:spcBef>
              <a:defRPr sz="1400">
                <a:solidFill>
                  <a:srgbClr val="003764"/>
                </a:solidFill>
              </a:defRPr>
            </a:lvl2pPr>
            <a:lvl3pPr>
              <a:spcBef>
                <a:spcPts val="200"/>
              </a:spcBef>
              <a:defRPr sz="1400">
                <a:solidFill>
                  <a:srgbClr val="003764"/>
                </a:solidFill>
              </a:defRPr>
            </a:lvl3pPr>
            <a:lvl4pPr>
              <a:defRPr sz="1200" b="0" cap="none">
                <a:solidFill>
                  <a:srgbClr val="003764"/>
                </a:solidFill>
                <a:latin typeface="+mn-lt"/>
              </a:defRPr>
            </a:lvl4pPr>
            <a:lvl5pPr marL="182880" indent="-182880"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solidFill>
                  <a:srgbClr val="00376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B0C81B79-ED90-4CA9-BABF-CEAD4D8D4E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24279" y="2163811"/>
            <a:ext cx="2286000" cy="3566160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1400" b="1">
                <a:solidFill>
                  <a:srgbClr val="003764"/>
                </a:solidFill>
              </a:defRPr>
            </a:lvl1pPr>
            <a:lvl2pPr>
              <a:spcBef>
                <a:spcPts val="0"/>
              </a:spcBef>
              <a:defRPr sz="1400">
                <a:solidFill>
                  <a:srgbClr val="003764"/>
                </a:solidFill>
              </a:defRPr>
            </a:lvl2pPr>
            <a:lvl3pPr>
              <a:spcBef>
                <a:spcPts val="200"/>
              </a:spcBef>
              <a:defRPr sz="1400">
                <a:solidFill>
                  <a:srgbClr val="003764"/>
                </a:solidFill>
              </a:defRPr>
            </a:lvl3pPr>
            <a:lvl4pPr>
              <a:defRPr sz="1200" b="0" cap="none">
                <a:solidFill>
                  <a:srgbClr val="003764"/>
                </a:solidFill>
                <a:latin typeface="+mn-lt"/>
              </a:defRPr>
            </a:lvl4pPr>
            <a:lvl5pPr marL="182880" indent="-182880"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solidFill>
                  <a:srgbClr val="00376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DA3735C-43DB-46FD-5FBE-674BCDE71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71D131F-9C00-F459-978D-972BF503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9372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93322023"/>
      </p:ext>
    </p:extLst>
  </p:cSld>
  <p:clrMapOvr>
    <a:masterClrMapping/>
  </p:clrMapOvr>
  <p:transition>
    <p:wip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+ Small 4 Col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rry image of a person&#10;&#10;Description automatically generated with low confidence">
            <a:extLst>
              <a:ext uri="{FF2B5EF4-FFF2-40B4-BE49-F238E27FC236}">
                <a16:creationId xmlns:a16="http://schemas.microsoft.com/office/drawing/2014/main" id="{C8A14389-6BBE-73F9-CA0F-B9B2396295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506375" cy="56794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D23E880-D6F8-AC6C-6CFF-A9DDBF2BA897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BD2C3E-6039-416C-BFE6-79D3786E7A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81199" y="1143000"/>
            <a:ext cx="9629775" cy="575637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29AB67-C24A-4E46-B85D-499ED98E04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81199" y="1715823"/>
            <a:ext cx="2042161" cy="3566160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1400" b="1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defRPr sz="1400"/>
            </a:lvl2pPr>
            <a:lvl3pPr marL="182880" indent="-182880">
              <a:spcBef>
                <a:spcPts val="200"/>
              </a:spcBef>
              <a:defRPr sz="1400"/>
            </a:lvl3pPr>
            <a:lvl4pPr>
              <a:defRPr sz="1200" b="0" cap="none">
                <a:solidFill>
                  <a:schemeClr val="tx1"/>
                </a:solidFill>
                <a:latin typeface="+mn-lt"/>
              </a:defRPr>
            </a:lvl4pPr>
            <a:lvl5pPr marL="182880" indent="-182880">
              <a:buClr>
                <a:schemeClr val="accent2"/>
              </a:buClr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07E1C6-C03E-434F-BF43-A9D7E91553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6334" y="1715823"/>
            <a:ext cx="2286000" cy="3566160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1400" b="1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200"/>
              </a:spcBef>
              <a:defRPr sz="1400"/>
            </a:lvl3pPr>
            <a:lvl4pPr>
              <a:defRPr sz="1200" b="0" cap="none">
                <a:solidFill>
                  <a:schemeClr val="tx1"/>
                </a:solidFill>
                <a:latin typeface="+mn-lt"/>
              </a:defRPr>
            </a:lvl4pPr>
            <a:lvl5pPr marL="182880" indent="-182880">
              <a:buClr>
                <a:schemeClr val="accent2"/>
              </a:buClr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6B5BD8F-4779-46F9-BA7B-2DD0972DD0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95307" y="1715821"/>
            <a:ext cx="2286000" cy="3566160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1400" b="1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200"/>
              </a:spcBef>
              <a:defRPr sz="1400"/>
            </a:lvl3pPr>
            <a:lvl4pPr>
              <a:defRPr sz="1200" b="0" cap="none">
                <a:solidFill>
                  <a:schemeClr val="tx1"/>
                </a:solidFill>
                <a:latin typeface="+mn-lt"/>
              </a:defRPr>
            </a:lvl4pPr>
            <a:lvl5pPr marL="182880" indent="-182880">
              <a:buClr>
                <a:schemeClr val="accent2"/>
              </a:buClr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B0C81B79-ED90-4CA9-BABF-CEAD4D8D4E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24279" y="1718638"/>
            <a:ext cx="2286000" cy="3566160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1400" b="1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200"/>
              </a:spcBef>
              <a:defRPr sz="1400"/>
            </a:lvl3pPr>
            <a:lvl4pPr>
              <a:defRPr sz="1200" b="0" cap="none">
                <a:solidFill>
                  <a:schemeClr val="tx1"/>
                </a:solidFill>
                <a:latin typeface="+mn-lt"/>
              </a:defRPr>
            </a:lvl4pPr>
            <a:lvl5pPr marL="182880" indent="-182880">
              <a:buClr>
                <a:schemeClr val="accent2"/>
              </a:buClr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A78382FE-AB52-0C49-DC48-7B6B6E2D5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DA52E92-DF31-02D8-20D7-BAA5343C7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9372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7930854"/>
      </p:ext>
    </p:extLst>
  </p:cSld>
  <p:clrMapOvr>
    <a:masterClrMapping/>
  </p:clrMapOvr>
  <p:transition>
    <p:wip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5E29F25-BFC9-463C-6622-44317B01D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29AB67-C24A-4E46-B85D-499ED98E04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6601" y="1754293"/>
            <a:ext cx="2011680" cy="2598822"/>
          </a:xfrm>
          <a:prstGeom prst="rect">
            <a:avLst/>
          </a:prstGeom>
        </p:spPr>
        <p:txBody>
          <a:bodyPr/>
          <a:lstStyle>
            <a:lvl1pPr algn="ctr">
              <a:spcAft>
                <a:spcPts val="600"/>
              </a:spcAft>
              <a:defRPr sz="1400" b="1">
                <a:solidFill>
                  <a:schemeClr val="accent1"/>
                </a:solidFill>
              </a:defRPr>
            </a:lvl1pPr>
            <a:lvl2pPr algn="ctr">
              <a:spcBef>
                <a:spcPts val="0"/>
              </a:spcBef>
              <a:defRPr sz="1400"/>
            </a:lvl2pPr>
            <a:lvl3pPr marL="182880" indent="-182880" algn="ctr">
              <a:spcBef>
                <a:spcPts val="200"/>
              </a:spcBef>
              <a:defRPr sz="1400"/>
            </a:lvl3pPr>
            <a:lvl4pPr algn="ctr">
              <a:defRPr sz="1200" b="0" cap="none">
                <a:solidFill>
                  <a:schemeClr val="tx1"/>
                </a:solidFill>
                <a:latin typeface="+mn-lt"/>
              </a:defRPr>
            </a:lvl4pPr>
            <a:lvl5pPr marL="182880" indent="-182880" algn="ctr">
              <a:buClr>
                <a:schemeClr val="accent2"/>
              </a:buClr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07E1C6-C03E-434F-BF43-A9D7E91553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87331" y="1754292"/>
            <a:ext cx="2011680" cy="2598823"/>
          </a:xfrm>
          <a:prstGeom prst="rect">
            <a:avLst/>
          </a:prstGeom>
        </p:spPr>
        <p:txBody>
          <a:bodyPr/>
          <a:lstStyle>
            <a:lvl1pPr algn="ctr">
              <a:spcAft>
                <a:spcPts val="600"/>
              </a:spcAft>
              <a:defRPr sz="1400" b="1">
                <a:solidFill>
                  <a:schemeClr val="accent1"/>
                </a:solidFill>
              </a:defRPr>
            </a:lvl1pPr>
            <a:lvl2pPr algn="ctr">
              <a:spcBef>
                <a:spcPts val="0"/>
              </a:spcBef>
              <a:defRPr sz="1400"/>
            </a:lvl2pPr>
            <a:lvl3pPr algn="ctr">
              <a:spcBef>
                <a:spcPts val="200"/>
              </a:spcBef>
              <a:defRPr sz="1400"/>
            </a:lvl3pPr>
            <a:lvl4pPr algn="ctr">
              <a:defRPr sz="1200" b="0" cap="none">
                <a:solidFill>
                  <a:schemeClr val="tx1"/>
                </a:solidFill>
                <a:latin typeface="+mn-lt"/>
              </a:defRPr>
            </a:lvl4pPr>
            <a:lvl5pPr marL="182880" indent="-182880" algn="ctr">
              <a:buClr>
                <a:schemeClr val="accent2"/>
              </a:buClr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6B5BD8F-4779-46F9-BA7B-2DD0972DD0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78061" y="1754292"/>
            <a:ext cx="2011680" cy="2598823"/>
          </a:xfrm>
          <a:prstGeom prst="rect">
            <a:avLst/>
          </a:prstGeom>
        </p:spPr>
        <p:txBody>
          <a:bodyPr/>
          <a:lstStyle>
            <a:lvl1pPr algn="ctr">
              <a:spcAft>
                <a:spcPts val="600"/>
              </a:spcAft>
              <a:defRPr sz="1400" b="1">
                <a:solidFill>
                  <a:schemeClr val="accent1"/>
                </a:solidFill>
              </a:defRPr>
            </a:lvl1pPr>
            <a:lvl2pPr algn="ctr">
              <a:spcBef>
                <a:spcPts val="0"/>
              </a:spcBef>
              <a:defRPr sz="1400"/>
            </a:lvl2pPr>
            <a:lvl3pPr algn="ctr">
              <a:spcBef>
                <a:spcPts val="200"/>
              </a:spcBef>
              <a:defRPr sz="1400"/>
            </a:lvl3pPr>
            <a:lvl4pPr algn="ctr">
              <a:defRPr sz="1200" b="0" cap="none">
                <a:solidFill>
                  <a:schemeClr val="tx1"/>
                </a:solidFill>
                <a:latin typeface="+mn-lt"/>
              </a:defRPr>
            </a:lvl4pPr>
            <a:lvl5pPr marL="182880" indent="-182880" algn="ctr">
              <a:buClr>
                <a:schemeClr val="accent2"/>
              </a:buClr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B0C81B79-ED90-4CA9-BABF-CEAD4D8D4E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8790" y="1754293"/>
            <a:ext cx="2011680" cy="2598822"/>
          </a:xfrm>
          <a:prstGeom prst="rect">
            <a:avLst/>
          </a:prstGeom>
        </p:spPr>
        <p:txBody>
          <a:bodyPr/>
          <a:lstStyle>
            <a:lvl1pPr algn="ctr">
              <a:spcAft>
                <a:spcPts val="600"/>
              </a:spcAft>
              <a:defRPr sz="1400" b="1">
                <a:solidFill>
                  <a:schemeClr val="accent1"/>
                </a:solidFill>
              </a:defRPr>
            </a:lvl1pPr>
            <a:lvl2pPr algn="ctr">
              <a:spcBef>
                <a:spcPts val="0"/>
              </a:spcBef>
              <a:defRPr sz="1400"/>
            </a:lvl2pPr>
            <a:lvl3pPr algn="ctr">
              <a:spcBef>
                <a:spcPts val="200"/>
              </a:spcBef>
              <a:defRPr sz="1400"/>
            </a:lvl3pPr>
            <a:lvl4pPr algn="ctr">
              <a:defRPr sz="1200" b="0" cap="none">
                <a:solidFill>
                  <a:schemeClr val="tx1"/>
                </a:solidFill>
                <a:latin typeface="+mn-lt"/>
              </a:defRPr>
            </a:lvl4pPr>
            <a:lvl5pPr marL="182880" indent="-182880" algn="ctr">
              <a:buClr>
                <a:schemeClr val="accent2"/>
              </a:buClr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8F473B9B-A29B-16E6-5F99-E9827CEF5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557E04B-E42F-A2A2-A62B-4AC7D4A38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7991411"/>
      </p:ext>
    </p:extLst>
  </p:cSld>
  <p:clrMapOvr>
    <a:masterClrMapping/>
  </p:clrMapOvr>
  <p:transition>
    <p:wip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w/left teal bar +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598511-D069-0D4B-AD1B-8D6ED75F95C6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0A338FC5-0617-FA64-57ED-DCA15F747A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56794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64A66E5-E08F-1349-579B-C2E0E957E6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33525" y="3911600"/>
            <a:ext cx="3495674" cy="17573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09D153D1-D94D-899F-E21D-53A681AFDA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09846" y="3911600"/>
            <a:ext cx="3495674" cy="17573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A6D08EC2-A735-0A5A-7743-B03B79D344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86167" y="3911600"/>
            <a:ext cx="3495674" cy="17573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F81B4FB2-8AEA-C620-C074-3E046B6FF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BBF5AA80-C139-F7E8-00F3-850124B0A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9372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C2C063A-5194-E871-05DE-395DD79DA3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981200" y="1325563"/>
            <a:ext cx="9372600" cy="2374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2387584"/>
      </p:ext>
    </p:extLst>
  </p:cSld>
  <p:clrMapOvr>
    <a:masterClrMapping/>
  </p:clrMapOvr>
  <p:transition>
    <p:wip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w/left teal bar +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71A978-C266-0B6F-51B1-FCF54FF153C1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DD7CDF91-7254-9E19-302F-85BAAA146FC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56794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29AB67-C24A-4E46-B85D-499ED98E04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81200" y="1335089"/>
            <a:ext cx="8896147" cy="7793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07E1C6-C03E-434F-BF43-A9D7E91553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81200" y="2358821"/>
            <a:ext cx="4456670" cy="290686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30D280-9E96-4957-BA91-FB9193C42B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67588" y="2359025"/>
            <a:ext cx="4095750" cy="2906713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392CDFE7-7AEE-B642-C455-40CA2E4FF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88B0049-23DA-B75B-E33B-585AFE1A5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9372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0328362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104585A-4E41-6FD6-CA36-868D894F04A3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rry image of a person&#10;&#10;Description automatically generated with low confidence">
            <a:extLst>
              <a:ext uri="{FF2B5EF4-FFF2-40B4-BE49-F238E27FC236}">
                <a16:creationId xmlns:a16="http://schemas.microsoft.com/office/drawing/2014/main" id="{8F668848-7F49-6CCA-4AB8-BF21456F9B4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17" y="0"/>
            <a:ext cx="12192000" cy="567944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3D5201-A640-8D4C-A32C-C5773C3AE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1034" y="6356350"/>
            <a:ext cx="728869" cy="365125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855435-5BA3-4156-B9C6-885867F999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3893114"/>
            <a:ext cx="2310581" cy="1671944"/>
          </a:xfrm>
          <a:prstGeom prst="rect">
            <a:avLst/>
          </a:prstGeom>
        </p:spPr>
        <p:txBody>
          <a:bodyPr/>
          <a:lstStyle>
            <a:lvl1pPr algn="ctr">
              <a:defRPr sz="1400" b="1"/>
            </a:lvl1pPr>
            <a:lvl2pPr algn="ctr">
              <a:spcBef>
                <a:spcPts val="600"/>
              </a:spcBef>
              <a:defRPr sz="1200" b="0" i="0">
                <a:solidFill>
                  <a:schemeClr val="tx2"/>
                </a:solidFill>
                <a:latin typeface="Montserrat" pitchFamily="2" charset="77"/>
              </a:defRPr>
            </a:lvl2pPr>
            <a:lvl3pPr marL="0" indent="0" algn="ctr">
              <a:buFontTx/>
              <a:buNone/>
              <a:defRPr sz="1000">
                <a:solidFill>
                  <a:srgbClr val="003764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25DB789-8EB2-43FB-BBAA-B0BA1E975E0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27640" y="3893114"/>
            <a:ext cx="2310581" cy="1671944"/>
          </a:xfrm>
          <a:prstGeom prst="rect">
            <a:avLst/>
          </a:prstGeom>
        </p:spPr>
        <p:txBody>
          <a:bodyPr/>
          <a:lstStyle>
            <a:lvl1pPr algn="ctr">
              <a:defRPr sz="1400" b="1"/>
            </a:lvl1pPr>
            <a:lvl2pPr algn="ctr">
              <a:spcBef>
                <a:spcPts val="600"/>
              </a:spcBef>
              <a:defRPr sz="1200">
                <a:solidFill>
                  <a:schemeClr val="tx2"/>
                </a:solidFill>
                <a:latin typeface="+mj-lt"/>
              </a:defRPr>
            </a:lvl2pPr>
            <a:lvl3pPr marL="0" indent="0" algn="ctr">
              <a:buFontTx/>
              <a:buNone/>
              <a:defRPr sz="1000">
                <a:solidFill>
                  <a:srgbClr val="003764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8D1D2D6-319C-4C1B-953F-875049E8D0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88580" y="3893114"/>
            <a:ext cx="2310581" cy="1671944"/>
          </a:xfrm>
          <a:prstGeom prst="rect">
            <a:avLst/>
          </a:prstGeom>
        </p:spPr>
        <p:txBody>
          <a:bodyPr/>
          <a:lstStyle>
            <a:lvl1pPr algn="ctr">
              <a:defRPr sz="1400" b="1"/>
            </a:lvl1pPr>
            <a:lvl2pPr algn="ctr">
              <a:spcBef>
                <a:spcPts val="600"/>
              </a:spcBef>
              <a:defRPr sz="1200">
                <a:solidFill>
                  <a:schemeClr val="tx2"/>
                </a:solidFill>
                <a:latin typeface="+mj-lt"/>
              </a:defRPr>
            </a:lvl2pPr>
            <a:lvl3pPr marL="0" indent="0" algn="ctr">
              <a:buFontTx/>
              <a:buNone/>
              <a:defRPr sz="1000">
                <a:solidFill>
                  <a:srgbClr val="003764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74BB9B2-FC79-436D-AB26-92ACC423616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6150" y="1702134"/>
            <a:ext cx="2011680" cy="2011363"/>
          </a:xfrm>
          <a:prstGeom prst="ellipse">
            <a:avLst/>
          </a:prstGeom>
        </p:spPr>
        <p:txBody>
          <a:bodyPr/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E55DEF1-42E2-4E0B-85A2-0C9FEE176AF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977090" y="1702134"/>
            <a:ext cx="2011680" cy="2011363"/>
          </a:xfrm>
          <a:prstGeom prst="ellipse">
            <a:avLst/>
          </a:prstGeom>
        </p:spPr>
        <p:txBody>
          <a:bodyPr/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34CD7B6E-0A82-4753-AE89-41896FDAB2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538030" y="1702134"/>
            <a:ext cx="2011680" cy="2011363"/>
          </a:xfrm>
          <a:prstGeom prst="ellipse">
            <a:avLst/>
          </a:prstGeom>
        </p:spPr>
        <p:txBody>
          <a:bodyPr/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A2DCD12-BA56-44D1-AB1E-24F02551F8F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26450" y="1720645"/>
            <a:ext cx="3048000" cy="4022930"/>
          </a:xfrm>
          <a:prstGeom prst="rect">
            <a:avLst/>
          </a:prstGeom>
        </p:spPr>
        <p:txBody>
          <a:bodyPr/>
          <a:lstStyle>
            <a:lvl1pPr>
              <a:defRPr sz="1800" b="1">
                <a:solidFill>
                  <a:schemeClr val="bg1"/>
                </a:solidFill>
              </a:defRPr>
            </a:lvl1pPr>
            <a:lvl2pPr marL="285750" indent="-285750">
              <a:buFont typeface="Wingdings" panose="05000000000000000000" pitchFamily="2" charset="2"/>
              <a:buChar char="§"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D1FDD06-4820-4152-B3F3-0D30B48D6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11C3A4D-4A71-55B8-A4F6-F459ADB2E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1674836"/>
      </p:ext>
    </p:extLst>
  </p:cSld>
  <p:clrMapOvr>
    <a:masterClrMapping/>
  </p:clrMapOvr>
  <p:transition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w/left teal bar +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EBBB57-4719-AB68-A0D5-1BE3E00AAC99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1504F5A2-734C-9578-CDF3-31F11F6116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56794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07E1C6-C03E-434F-BF43-A9D7E91553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81200" y="1288128"/>
            <a:ext cx="4456670" cy="290686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30D280-9E96-4957-BA91-FB9193C42B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57682" y="1288332"/>
            <a:ext cx="4689275" cy="2906713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2B19CFD8-5194-538C-600A-65F5412898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33525" y="3911600"/>
            <a:ext cx="3495674" cy="17573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DD0D8882-C5BB-808A-4949-E9C3D4E70E5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09846" y="3911600"/>
            <a:ext cx="3495674" cy="17573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D8ADFBE7-5248-40B3-0910-20259C0A071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86167" y="3911600"/>
            <a:ext cx="3495674" cy="17573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3CC2AEB8-3AD2-8CD9-3E68-B2FF9E0AD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F58FAB8-CB90-163A-33D6-2990457C4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9372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7018403"/>
      </p:ext>
    </p:extLst>
  </p:cSld>
  <p:clrMapOvr>
    <a:masterClrMapping/>
  </p:clrMapOvr>
  <p:transition>
    <p:wip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ft align w/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BE73BA4-14CB-506E-3FB6-961C3FC74264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2BB93C58-13BB-CC42-8952-5CBF480FFE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56794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702ECF03-4016-7B9C-741A-796C966C615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51837" y="0"/>
            <a:ext cx="3840163" cy="56692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14FF440-9234-171F-C20A-82DF3CEB6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9D2D1DB-DF2D-FF60-73E7-D508183633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614842" y="2596796"/>
            <a:ext cx="5212080" cy="948129"/>
          </a:xfrm>
        </p:spPr>
        <p:txBody>
          <a:bodyPr anchor="ctr" anchorCtr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VERTICAL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6538EAD-2C87-FAC1-7295-EB765D217C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981200" y="457200"/>
            <a:ext cx="5854700" cy="4986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1223273"/>
      </p:ext>
    </p:extLst>
  </p:cSld>
  <p:clrMapOvr>
    <a:masterClrMapping/>
  </p:clrMapOvr>
  <p:transition>
    <p:wip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ft align w/2 images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DF26D67-EA01-7927-99A7-76DD8E30A015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C2D072B-557E-99FB-9BC9-8DDB91B3393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56794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702ECF03-4016-7B9C-741A-796C966C615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51837" y="0"/>
            <a:ext cx="3840163" cy="29068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A43FE2B1-C435-19C9-6F49-EFC17DC82F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51837" y="2911307"/>
            <a:ext cx="3840163" cy="276813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BD12491D-FF5F-ED11-3952-BBE16FBD3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C5C42E7-05F7-EE52-8D3D-465E0F032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9372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25A8023-C42A-EA24-AB44-80C9C12AF1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81200" y="1325563"/>
            <a:ext cx="5940425" cy="4171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4886334"/>
      </p:ext>
    </p:extLst>
  </p:cSld>
  <p:clrMapOvr>
    <a:masterClrMapping/>
  </p:clrMapOvr>
  <p:transition>
    <p:wip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w/right teal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o image&#10;&#10;Description automatically generated">
            <a:extLst>
              <a:ext uri="{FF2B5EF4-FFF2-40B4-BE49-F238E27FC236}">
                <a16:creationId xmlns:a16="http://schemas.microsoft.com/office/drawing/2014/main" id="{1704578F-383E-1EC8-BE4A-1E5811FF4E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6794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46314D6-E434-871C-D499-BD801DA5A90A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92D1B486-B31A-3535-5A38-6BD6687C90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61034" y="6356350"/>
            <a:ext cx="728869" cy="365125"/>
          </a:xfrm>
        </p:spPr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CB803B78-8DE7-799C-966D-575197A50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0A9408D-B3A6-1AA4-C368-D88F74B1F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1B6959D-8405-79B4-C926-4A345EE42E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700" y="1325563"/>
            <a:ext cx="7197725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5474507"/>
      </p:ext>
    </p:extLst>
  </p:cSld>
  <p:clrMapOvr>
    <a:masterClrMapping/>
  </p:clrMapOvr>
  <p:transition>
    <p:wip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 Slide w/right teal bar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 image&#10;&#10;Description automatically generated">
            <a:extLst>
              <a:ext uri="{FF2B5EF4-FFF2-40B4-BE49-F238E27FC236}">
                <a16:creationId xmlns:a16="http://schemas.microsoft.com/office/drawing/2014/main" id="{CA8843D4-E14F-CEDC-DE80-E18B644ED1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6794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80B6DA-CC12-904B-BE4A-88FAEDFEA7AB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92D1B486-B31A-3535-5A38-6BD6687C90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61034" y="6356350"/>
            <a:ext cx="728869" cy="365125"/>
          </a:xfrm>
        </p:spPr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3B58D2E9-9393-0B9D-D12A-85C339A104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4152452"/>
            <a:ext cx="3495674" cy="1505948"/>
          </a:xfrm>
          <a:prstGeom prst="rect">
            <a:avLst/>
          </a:prstGeom>
        </p:spPr>
        <p:txBody>
          <a:bodyPr anchor="ctr" anchorCtr="1"/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061D19A-DD8B-51FE-1D55-BCE445D9D6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321" y="4152452"/>
            <a:ext cx="3495674" cy="1505948"/>
          </a:xfrm>
          <a:prstGeom prst="rect">
            <a:avLst/>
          </a:prstGeom>
        </p:spPr>
        <p:txBody>
          <a:bodyPr anchor="ctr" anchorCtr="1"/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4B71881-C8D8-2ADD-912B-75ECF7BB14F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52642" y="4152452"/>
            <a:ext cx="3495674" cy="1505948"/>
          </a:xfrm>
          <a:prstGeom prst="rect">
            <a:avLst/>
          </a:prstGeom>
        </p:spPr>
        <p:txBody>
          <a:bodyPr anchor="ctr" anchorCtr="1"/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0BF674D-B489-3DA9-3A63-59C0112ED9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6700" y="1551940"/>
            <a:ext cx="9217542" cy="290686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E84451F5-2A6A-C161-52FA-66F22FB8E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8AFDCE-87B9-1FEA-9980-5EF0925EC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4044687"/>
      </p:ext>
    </p:extLst>
  </p:cSld>
  <p:clrMapOvr>
    <a:masterClrMapping/>
  </p:clrMapOvr>
  <p:transition>
    <p:wip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grey area w/right teal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 image&#10;&#10;Description automatically generated">
            <a:extLst>
              <a:ext uri="{FF2B5EF4-FFF2-40B4-BE49-F238E27FC236}">
                <a16:creationId xmlns:a16="http://schemas.microsoft.com/office/drawing/2014/main" id="{4CEAF0CD-3B33-AB1F-0F55-8C5FB756DDA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6794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266987-61AF-2C40-6F31-C7625B942B1A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29AB67-C24A-4E46-B85D-499ED98E04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6699" y="1562987"/>
            <a:ext cx="7382797" cy="384898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E4A73B01-C71F-01AE-4861-A6C29319B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DBC1588-A3E9-ECD9-B838-3D1E515FA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35139669"/>
      </p:ext>
    </p:extLst>
  </p:cSld>
  <p:clrMapOvr>
    <a:masterClrMapping/>
  </p:clrMapOvr>
  <p:transition>
    <p:wip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blurry, spring&#10;&#10;Description automatically generated">
            <a:extLst>
              <a:ext uri="{FF2B5EF4-FFF2-40B4-BE49-F238E27FC236}">
                <a16:creationId xmlns:a16="http://schemas.microsoft.com/office/drawing/2014/main" id="{1EEFD8A9-A4D6-B9AC-E8E4-183712FA3C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0"/>
            <a:ext cx="12213849" cy="56794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1B24E62-0D8B-6730-205C-F3FA56650BE0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9662028D-825A-B3D8-F70C-7F58648BC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3B15EF3-9C2B-086A-652D-E40AF8FEA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774192"/>
            <a:ext cx="110871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3877572"/>
      </p:ext>
    </p:extLst>
  </p:cSld>
  <p:clrMapOvr>
    <a:masterClrMapping/>
  </p:clrMapOvr>
  <p:transition>
    <p:wip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E9A1D91-6D9D-E996-151D-BAE555300D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0"/>
            <a:ext cx="12213849" cy="56794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3EB09C-4DD6-0B09-154B-047ACA454A93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D851224-13BA-332E-8E2E-24F5346D3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FAF2482-63CF-5ACE-0867-D3DD7FA30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766218"/>
            <a:ext cx="110871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8795081"/>
      </p:ext>
    </p:extLst>
  </p:cSld>
  <p:clrMapOvr>
    <a:masterClrMapping/>
  </p:clrMapOvr>
  <p:transition>
    <p:wip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ackground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129D11-C924-EC0B-73A4-04F39ED7E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264322-8C1C-0985-6535-312A1014D8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3764"/>
                </a:solidFill>
              </a:defRPr>
            </a:lvl1pPr>
          </a:lstStyle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849CAD8-EABB-046A-55B4-539DB4315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124E40F-6177-52BF-56B1-0FD3B9EB1E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701" y="1325562"/>
            <a:ext cx="3380266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D4B0DC-FB52-1A7D-C281-5EF4705E05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97325" y="1325563"/>
            <a:ext cx="3625850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E37497D-896B-99D8-F776-355F18A444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74013" y="1325563"/>
            <a:ext cx="3951287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23168AE9-73DF-082D-5D5C-53C237539A7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0085219"/>
      </p:ext>
    </p:extLst>
  </p:cSld>
  <p:clrMapOvr>
    <a:masterClrMapping/>
  </p:clrMapOvr>
  <p:transition>
    <p:wip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ackground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o image&#10;&#10;Description automatically generated">
            <a:extLst>
              <a:ext uri="{FF2B5EF4-FFF2-40B4-BE49-F238E27FC236}">
                <a16:creationId xmlns:a16="http://schemas.microsoft.com/office/drawing/2014/main" id="{3599BA52-9D94-844D-2A53-DD1E8BF43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264322-8C1C-0985-6535-312A1014D8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3764"/>
                </a:solidFill>
              </a:defRPr>
            </a:lvl1pPr>
          </a:lstStyle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49926B-A5F0-1296-DC7E-ABC5AB671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CE0A6B6-BF41-6E51-1D3F-D709BD7B43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700" y="1325563"/>
            <a:ext cx="9961563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F5F9941-7509-02C2-2EF7-6B6E8F4063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61638325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3B369320-D655-909F-32C8-2F09801078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587284-82CC-FCAA-4F34-353BEB283EC7}"/>
              </a:ext>
            </a:extLst>
          </p:cNvPr>
          <p:cNvSpPr/>
          <p:nvPr userDrawn="1"/>
        </p:nvSpPr>
        <p:spPr>
          <a:xfrm>
            <a:off x="11530988" y="4968607"/>
            <a:ext cx="661012" cy="188939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3D5498-ABD4-ED29-F1A5-5C2451146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6707" y="3778429"/>
            <a:ext cx="5294128" cy="1548482"/>
          </a:xfrm>
        </p:spPr>
        <p:txBody>
          <a:bodyPr anchor="b" anchorCtr="0"/>
          <a:lstStyle>
            <a:lvl1pPr>
              <a:defRPr sz="36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1851F3-9C31-14F4-61C3-DE3260886038}"/>
              </a:ext>
            </a:extLst>
          </p:cNvPr>
          <p:cNvSpPr txBox="1"/>
          <p:nvPr userDrawn="1"/>
        </p:nvSpPr>
        <p:spPr>
          <a:xfrm rot="16200000">
            <a:off x="10772673" y="5353364"/>
            <a:ext cx="2196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>
                <a:solidFill>
                  <a:schemeClr val="bg1"/>
                </a:solidFill>
                <a:latin typeface="Montserrat" pitchFamily="2" charset="77"/>
              </a:rPr>
              <a:t>SIKICH.COM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8584474-AC03-8A0F-A40F-0371BE9FA16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81507" y="2692963"/>
            <a:ext cx="3291840" cy="14145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10307870"/>
      </p:ext>
    </p:extLst>
  </p:cSld>
  <p:clrMapOvr>
    <a:masterClrMapping/>
  </p:clrMapOvr>
  <p:transition>
    <p:wipe/>
  </p:transition>
  <p:extLst>
    <p:ext uri="{DCECCB84-F9BA-43D5-87BE-67443E8EF086}">
      <p15:sldGuideLst xmlns:p15="http://schemas.microsoft.com/office/powerpoint/2012/main">
        <p15:guide id="1" pos="1368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ackground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o image&#10;&#10;Description automatically generated">
            <a:extLst>
              <a:ext uri="{FF2B5EF4-FFF2-40B4-BE49-F238E27FC236}">
                <a16:creationId xmlns:a16="http://schemas.microsoft.com/office/drawing/2014/main" id="{0F835131-2569-E64C-6E03-F4102B135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264322-8C1C-0985-6535-312A1014D8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3764"/>
                </a:solidFill>
              </a:defRPr>
            </a:lvl1pPr>
          </a:lstStyle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42D17C-F641-E5E2-8817-ACCD611FB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E535E8-6520-025A-585C-B11E7824D0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700" y="1325563"/>
            <a:ext cx="10206038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6EF5D51E-0982-E5F1-577D-0B672102F68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76404537"/>
      </p:ext>
    </p:extLst>
  </p:cSld>
  <p:clrMapOvr>
    <a:masterClrMapping/>
  </p:clrMapOvr>
  <p:transition>
    <p:wip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ackground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3B85CE-607D-AD16-4037-3CD8A8D3F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264322-8C1C-0985-6535-312A1014D8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3764"/>
                </a:solidFill>
              </a:defRPr>
            </a:lvl1pPr>
          </a:lstStyle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A68B00-1006-E6E0-4B08-ECCFFF7F3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11B7E71-08E5-873C-9362-D107B060B1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700" y="1325563"/>
            <a:ext cx="9791700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4C2B506-F858-86DC-67AD-57E68699ED0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06021146"/>
      </p:ext>
    </p:extLst>
  </p:cSld>
  <p:clrMapOvr>
    <a:masterClrMapping/>
  </p:clrMapOvr>
  <p:transition>
    <p:wip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ackground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2319AA1-1AAA-C7E8-BAFC-7E2A4A8B4B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D63451-52E3-6CAA-F947-DAAB032F55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4408E7-D9C5-E326-7918-477BB8DB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21391E-DB0C-9024-4235-E7FDA77E0B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6700" y="1325563"/>
            <a:ext cx="10995025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2747629"/>
      </p:ext>
    </p:extLst>
  </p:cSld>
  <p:clrMapOvr>
    <a:masterClrMapping/>
  </p:clrMapOvr>
  <p:transition>
    <p:wip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ackground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F7E139-E022-EAD2-4CF9-F511F10F56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2E9FA6-5353-7C7D-01A5-91A94517ED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21507B-CDCB-E383-7D70-A9D57DABB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1CE4FD-4753-F5CD-A3F3-0766120332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700" y="1325563"/>
            <a:ext cx="4188342" cy="44370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DD9B6E-0395-7864-E7AD-1380B4D861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97450" y="1325563"/>
            <a:ext cx="5816600" cy="4351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ACDFCF73-E090-209B-6FA9-5686CF6C3BC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66700" y="6354430"/>
            <a:ext cx="1554480" cy="3083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421647"/>
      </p:ext>
    </p:extLst>
  </p:cSld>
  <p:clrMapOvr>
    <a:masterClrMapping/>
  </p:clrMapOvr>
  <p:transition>
    <p:wip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ackground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o image&#10;&#10;Description automatically generated">
            <a:extLst>
              <a:ext uri="{FF2B5EF4-FFF2-40B4-BE49-F238E27FC236}">
                <a16:creationId xmlns:a16="http://schemas.microsoft.com/office/drawing/2014/main" id="{F5CA907C-75F2-8B54-F8B6-F91328403CA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C1025F-9037-DAC5-2DC5-E6AF0D9447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F419C4-14C3-D5D1-557B-F3E3F844E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EFF211-14FF-E335-98F9-C29EC47700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700" y="1807535"/>
            <a:ext cx="9461500" cy="38693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7B7D8B82-F4FF-DCA0-2E7F-925811740E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66700" y="6354430"/>
            <a:ext cx="1554480" cy="3083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5888346"/>
      </p:ext>
    </p:extLst>
  </p:cSld>
  <p:clrMapOvr>
    <a:masterClrMapping/>
  </p:clrMapOvr>
  <p:transition>
    <p:wip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ackground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o image&#10;&#10;Description automatically generated with medium confidence">
            <a:extLst>
              <a:ext uri="{FF2B5EF4-FFF2-40B4-BE49-F238E27FC236}">
                <a16:creationId xmlns:a16="http://schemas.microsoft.com/office/drawing/2014/main" id="{785E4976-F808-323B-EAF0-B804F9CF27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E382380-C5EB-5FEB-0134-774EF9FA3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3CA2D8-AC47-2151-1CC3-D2B88AF57E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700" y="1325563"/>
            <a:ext cx="10918825" cy="44481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Tx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C1025F-9037-DAC5-2DC5-E6AF0D9447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8F12C687-271D-2179-B55E-1955E6BA5DC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66700" y="6354430"/>
            <a:ext cx="1554480" cy="3083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7919623"/>
      </p:ext>
    </p:extLst>
  </p:cSld>
  <p:clrMapOvr>
    <a:masterClrMapping/>
  </p:clrMapOvr>
  <p:transition>
    <p:wip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eft side, dark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D4270B-B53B-D6FC-A139-C5598DC5F1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2364"/>
          <a:stretch/>
        </p:blipFill>
        <p:spPr>
          <a:xfrm>
            <a:off x="5165032" y="0"/>
            <a:ext cx="7026967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678468-88B1-5975-40EC-0CD92A1311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820181"/>
      </p:ext>
    </p:extLst>
  </p:cSld>
  <p:clrMapOvr>
    <a:masterClrMapping/>
  </p:clrMapOvr>
  <p:transition>
    <p:wip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0592199"/>
      </p:ext>
    </p:extLst>
  </p:cSld>
  <p:clrMapOvr>
    <a:masterClrMapping/>
  </p:clrMapOvr>
  <p:transition>
    <p:wip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 with logo half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BCB8FD-B2AF-5D78-A989-424B8FF55C89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9041357"/>
      </p:ext>
    </p:extLst>
  </p:cSld>
  <p:clrMapOvr>
    <a:masterClrMapping/>
  </p:clrMapOvr>
  <p:transition>
    <p:wip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654884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,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5BEE50-2100-C920-06B5-3BCD26AC5F53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FEA77776-22F1-B2AA-FC51-B5E0C9A50C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56794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29AB67-C24A-4E46-B85D-499ED98E04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81200" y="457200"/>
            <a:ext cx="9279834" cy="481898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3pPr marL="228600">
              <a:defRPr/>
            </a:lvl3pPr>
            <a:lvl4pPr>
              <a:spcAft>
                <a:spcPts val="600"/>
              </a:spcAft>
              <a:defRPr/>
            </a:lvl4pPr>
            <a:lvl5pPr>
              <a:defRPr/>
            </a:lvl5pPr>
            <a:lvl6pPr marL="228600"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5"/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4D5EF9C-1BC4-83BF-1AB6-C700E8FC0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A37AC51-5018-4C53-AE26-BCAE675FCF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548367" y="2577067"/>
            <a:ext cx="5156794" cy="917057"/>
          </a:xfrm>
        </p:spPr>
        <p:txBody>
          <a:bodyPr anchor="ctr" anchorCtr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VERTICAL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1271356"/>
      </p:ext>
    </p:extLst>
  </p:cSld>
  <p:clrMapOvr>
    <a:masterClrMapping/>
  </p:clrMapOvr>
  <p:transition>
    <p:wipe/>
  </p:transition>
  <p:extLst>
    <p:ext uri="{DCECCB84-F9BA-43D5-87BE-67443E8EF086}">
      <p15:sldGuideLst xmlns:p15="http://schemas.microsoft.com/office/powerpoint/2012/main">
        <p15:guide id="1" orient="horz" pos="3576" userDrawn="1">
          <p15:clr>
            <a:srgbClr val="FBAE40"/>
          </p15:clr>
        </p15:guide>
        <p15:guide id="2" pos="360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4FAD939-E02F-FD46-B98C-02F9996864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2EE4B2-A68C-C544-BC6B-F6E52C72A83C}"/>
              </a:ext>
            </a:extLst>
          </p:cNvPr>
          <p:cNvCxnSpPr>
            <a:cxnSpLocks/>
          </p:cNvCxnSpPr>
          <p:nvPr userDrawn="1"/>
        </p:nvCxnSpPr>
        <p:spPr>
          <a:xfrm>
            <a:off x="541867" y="6002100"/>
            <a:ext cx="11180679" cy="0"/>
          </a:xfrm>
          <a:prstGeom prst="line">
            <a:avLst/>
          </a:prstGeom>
          <a:ln w="444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2000">
                  <a:schemeClr val="accent1">
                    <a:lumMod val="45000"/>
                    <a:lumOff val="55000"/>
                  </a:schemeClr>
                </a:gs>
                <a:gs pos="33000">
                  <a:srgbClr val="C8D6ED"/>
                </a:gs>
                <a:gs pos="7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0"/>
                    <a:lumOff val="100000"/>
                  </a:schemeClr>
                </a:gs>
              </a:gsLst>
              <a:lin ang="60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2319" y="447124"/>
            <a:ext cx="7898080" cy="1049338"/>
          </a:xfrm>
        </p:spPr>
        <p:txBody>
          <a:bodyPr anchor="ctr">
            <a:normAutofit/>
          </a:bodyPr>
          <a:lstStyle>
            <a:lvl1pPr marL="0" indent="0">
              <a:buNone/>
              <a:defRPr sz="4400" b="1" baseline="0">
                <a:solidFill>
                  <a:schemeClr val="accent1"/>
                </a:solidFill>
                <a:latin typeface="Basic Sans Bold"/>
              </a:defRPr>
            </a:lvl1pPr>
          </a:lstStyle>
          <a:p>
            <a:pPr lvl="0"/>
            <a:r>
              <a:rPr lang="en-US"/>
              <a:t>Headline goes here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32319" y="1669517"/>
            <a:ext cx="10930416" cy="4005661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kern="1200" dirty="0">
                <a:solidFill>
                  <a:schemeClr val="bg1">
                    <a:lumMod val="50000"/>
                  </a:schemeClr>
                </a:solidFill>
                <a:latin typeface="Basic Sans Light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Body copy goes here</a:t>
            </a:r>
          </a:p>
        </p:txBody>
      </p:sp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7B6A65A6-7AD2-415E-9A6B-BC7E2EF293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1867" y="6165870"/>
            <a:ext cx="1855219" cy="52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729722"/>
      </p:ext>
    </p:extLst>
  </p:cSld>
  <p:clrMapOvr>
    <a:masterClrMapping/>
  </p:clrMapOvr>
  <p:transition>
    <p:wip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rgbClr val="36B3A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469900" y="6124657"/>
            <a:ext cx="0" cy="495300"/>
          </a:xfrm>
          <a:prstGeom prst="line">
            <a:avLst/>
          </a:prstGeom>
          <a:ln w="63500">
            <a:solidFill>
              <a:srgbClr val="36B3A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180886"/>
            <a:ext cx="4292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solidFill>
                  <a:srgbClr val="003D5B"/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pPr marL="0" lvl="0"/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 lang="uk-UA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200" y="6171264"/>
            <a:ext cx="2260600" cy="44869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0464800" y="6356187"/>
            <a:ext cx="1727200" cy="495300"/>
          </a:xfrm>
          <a:prstGeom prst="rect">
            <a:avLst/>
          </a:prstGeom>
          <a:solidFill>
            <a:srgbClr val="EA5A33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67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0464800" y="6454531"/>
            <a:ext cx="1727200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b="1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SIKICH.COM</a:t>
            </a:r>
          </a:p>
        </p:txBody>
      </p:sp>
    </p:spTree>
    <p:extLst>
      <p:ext uri="{BB962C8B-B14F-4D97-AF65-F5344CB8AC3E}">
        <p14:creationId xmlns:p14="http://schemas.microsoft.com/office/powerpoint/2010/main" val="3634007511"/>
      </p:ext>
    </p:extLst>
  </p:cSld>
  <p:clrMapOvr>
    <a:masterClrMapping/>
  </p:clrMapOvr>
  <p:transition>
    <p:wip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268634" y="6447864"/>
            <a:ext cx="454959" cy="16943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 b="1" i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07191C24-93DC-274C-80AC-A91430C184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828773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, Blank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0BC29F9-0E31-90C8-AC9B-3339483C4645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70B3EE75-ADC6-B086-B402-4066C76581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56794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4D5EF9C-1BC4-83BF-1AB6-C700E8FC0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A37AC51-5018-4C53-AE26-BCAE675FCF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548367" y="2577067"/>
            <a:ext cx="5156794" cy="917057"/>
          </a:xfrm>
        </p:spPr>
        <p:txBody>
          <a:bodyPr anchor="ctr" anchorCtr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VERTICAL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6654826"/>
      </p:ext>
    </p:extLst>
  </p:cSld>
  <p:clrMapOvr>
    <a:masterClrMapping/>
  </p:clrMapOvr>
  <p:transition>
    <p:wipe/>
  </p:transition>
  <p:extLst>
    <p:ext uri="{DCECCB84-F9BA-43D5-87BE-67443E8EF086}">
      <p15:sldGuideLst xmlns:p15="http://schemas.microsoft.com/office/powerpoint/2012/main">
        <p15:guide id="1" orient="horz" pos="3576" userDrawn="1">
          <p15:clr>
            <a:srgbClr val="FBAE40"/>
          </p15:clr>
        </p15:guide>
        <p15:guide id="2" pos="3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, Blank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rry image of a person&#10;&#10;Description automatically generated with low confidence">
            <a:extLst>
              <a:ext uri="{FF2B5EF4-FFF2-40B4-BE49-F238E27FC236}">
                <a16:creationId xmlns:a16="http://schemas.microsoft.com/office/drawing/2014/main" id="{AC070BEB-1456-E053-35A2-9C9C756818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506375" cy="56794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1ABCC7D-C853-1296-8A03-9000414D1375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4D5EF9C-1BC4-83BF-1AB6-C700E8FC0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A37AC51-5018-4C53-AE26-BCAE675FCF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548367" y="2577067"/>
            <a:ext cx="5156794" cy="917057"/>
          </a:xfrm>
        </p:spPr>
        <p:txBody>
          <a:bodyPr anchor="ctr" anchorCtr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VERTICAL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9967373"/>
      </p:ext>
    </p:extLst>
  </p:cSld>
  <p:clrMapOvr>
    <a:masterClrMapping/>
  </p:clrMapOvr>
  <p:transition>
    <p:wipe/>
  </p:transition>
  <p:extLst>
    <p:ext uri="{DCECCB84-F9BA-43D5-87BE-67443E8EF086}">
      <p15:sldGuideLst xmlns:p15="http://schemas.microsoft.com/office/powerpoint/2012/main">
        <p15:guide id="1" orient="horz" pos="3576" userDrawn="1">
          <p15:clr>
            <a:srgbClr val="FBAE40"/>
          </p15:clr>
        </p15:guide>
        <p15:guide id="2" pos="36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, Blank Space Thick Righ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EF7F77-624C-E671-6D82-5342C342C3BF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CEB06117-4624-07DA-13E4-3E048B594B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96318" y="0"/>
            <a:ext cx="1506375" cy="56794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4D5EF9C-1BC4-83BF-1AB6-C700E8FC0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A37AC51-5018-4C53-AE26-BCAE675FCF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548367" y="2577067"/>
            <a:ext cx="5156794" cy="917057"/>
          </a:xfrm>
        </p:spPr>
        <p:txBody>
          <a:bodyPr anchor="ctr" anchorCtr="0"/>
          <a:lstStyle>
            <a:lvl1pPr algn="r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VERTICAL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3012056"/>
      </p:ext>
    </p:extLst>
  </p:cSld>
  <p:clrMapOvr>
    <a:masterClrMapping/>
  </p:clrMapOvr>
  <p:transition>
    <p:wipe/>
  </p:transition>
  <p:extLst>
    <p:ext uri="{DCECCB84-F9BA-43D5-87BE-67443E8EF086}">
      <p15:sldGuideLst xmlns:p15="http://schemas.microsoft.com/office/powerpoint/2012/main">
        <p15:guide id="1" orient="horz" pos="3576" userDrawn="1">
          <p15:clr>
            <a:srgbClr val="FBAE40"/>
          </p15:clr>
        </p15:guide>
        <p15:guide id="2" pos="36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ags" Target="../tags/tag2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29D35AB-DC7B-1747-9747-7F457DEC0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61034" y="6356350"/>
            <a:ext cx="728869" cy="36512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68ACCFF0-E909-7FCB-C52F-7FF61D98C3CC}"/>
              </a:ext>
            </a:extLst>
          </p:cNvPr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73E51A-FE5F-3824-C63B-912D35437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0"/>
            <a:ext cx="11087100" cy="1325563"/>
          </a:xfrm>
          <a:prstGeom prst="rect">
            <a:avLst/>
          </a:prstGeom>
          <a:noFill/>
        </p:spPr>
        <p:txBody>
          <a:bodyPr vert="horz" lIns="91440" tIns="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4FAF35-A84A-49A4-C4CC-134341546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1325880"/>
            <a:ext cx="11087100" cy="435102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64"/>
    </p:custDataLst>
    <p:extLst>
      <p:ext uri="{BB962C8B-B14F-4D97-AF65-F5344CB8AC3E}">
        <p14:creationId xmlns:p14="http://schemas.microsoft.com/office/powerpoint/2010/main" val="6288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764" r:id="rId4"/>
    <p:sldLayoutId id="2147483906" r:id="rId5"/>
    <p:sldLayoutId id="2147483907" r:id="rId6"/>
    <p:sldLayoutId id="2147483980" r:id="rId7"/>
    <p:sldLayoutId id="2147483989" r:id="rId8"/>
    <p:sldLayoutId id="2147483990" r:id="rId9"/>
    <p:sldLayoutId id="2147483991" r:id="rId10"/>
    <p:sldLayoutId id="2147483760" r:id="rId11"/>
    <p:sldLayoutId id="2147483761" r:id="rId12"/>
    <p:sldLayoutId id="2147483762" r:id="rId13"/>
    <p:sldLayoutId id="2147483763" r:id="rId14"/>
    <p:sldLayoutId id="2147483981" r:id="rId15"/>
    <p:sldLayoutId id="2147483765" r:id="rId16"/>
    <p:sldLayoutId id="2147483767" r:id="rId17"/>
    <p:sldLayoutId id="2147483996" r:id="rId18"/>
    <p:sldLayoutId id="2147483997" r:id="rId19"/>
    <p:sldLayoutId id="2147483768" r:id="rId20"/>
    <p:sldLayoutId id="2147483992" r:id="rId21"/>
    <p:sldLayoutId id="2147483993" r:id="rId22"/>
    <p:sldLayoutId id="2147484000" r:id="rId23"/>
    <p:sldLayoutId id="2147483994" r:id="rId24"/>
    <p:sldLayoutId id="2147484001" r:id="rId25"/>
    <p:sldLayoutId id="2147483995" r:id="rId26"/>
    <p:sldLayoutId id="2147483771" r:id="rId27"/>
    <p:sldLayoutId id="2147483772" r:id="rId28"/>
    <p:sldLayoutId id="2147483773" r:id="rId29"/>
    <p:sldLayoutId id="2147483774" r:id="rId30"/>
    <p:sldLayoutId id="2147483998" r:id="rId31"/>
    <p:sldLayoutId id="2147483775" r:id="rId32"/>
    <p:sldLayoutId id="2147483999" r:id="rId33"/>
    <p:sldLayoutId id="2147483776" r:id="rId34"/>
    <p:sldLayoutId id="2147483777" r:id="rId35"/>
    <p:sldLayoutId id="2147483778" r:id="rId36"/>
    <p:sldLayoutId id="2147483780" r:id="rId37"/>
    <p:sldLayoutId id="2147483781" r:id="rId38"/>
    <p:sldLayoutId id="2147483782" r:id="rId39"/>
    <p:sldLayoutId id="2147483783" r:id="rId40"/>
    <p:sldLayoutId id="2147483784" r:id="rId41"/>
    <p:sldLayoutId id="2147483785" r:id="rId42"/>
    <p:sldLayoutId id="2147483786" r:id="rId43"/>
    <p:sldLayoutId id="2147483787" r:id="rId44"/>
    <p:sldLayoutId id="2147483788" r:id="rId45"/>
    <p:sldLayoutId id="2147483789" r:id="rId46"/>
    <p:sldLayoutId id="2147483790" r:id="rId47"/>
    <p:sldLayoutId id="2147483791" r:id="rId48"/>
    <p:sldLayoutId id="2147483792" r:id="rId49"/>
    <p:sldLayoutId id="2147483793" r:id="rId50"/>
    <p:sldLayoutId id="2147483794" r:id="rId51"/>
    <p:sldLayoutId id="2147483795" r:id="rId52"/>
    <p:sldLayoutId id="2147483796" r:id="rId53"/>
    <p:sldLayoutId id="2147483797" r:id="rId54"/>
    <p:sldLayoutId id="2147483798" r:id="rId55"/>
    <p:sldLayoutId id="2147483799" r:id="rId56"/>
    <p:sldLayoutId id="2147483988" r:id="rId57"/>
    <p:sldLayoutId id="2147484002" r:id="rId58"/>
    <p:sldLayoutId id="2147484003" r:id="rId59"/>
    <p:sldLayoutId id="2147484004" r:id="rId60"/>
    <p:sldLayoutId id="2147484005" r:id="rId61"/>
    <p:sldLayoutId id="2147484006" r:id="rId62"/>
  </p:sldLayoutIdLst>
  <p:transition>
    <p:wip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tabLst/>
        <a:defRPr sz="28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Tx/>
        <a:buNone/>
        <a:defRPr sz="2400" b="1" kern="1200" cap="all" baseline="0">
          <a:solidFill>
            <a:srgbClr val="74AEBC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99000"/>
        </a:lnSpc>
        <a:spcBef>
          <a:spcPts val="1200"/>
        </a:spcBef>
        <a:buFontTx/>
        <a:buNone/>
        <a:defRPr sz="2400" kern="1200">
          <a:solidFill>
            <a:srgbClr val="003764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rgbClr val="80ACBA"/>
        </a:buClr>
        <a:buFont typeface="Wingdings" panose="05000000000000000000" pitchFamily="2" charset="2"/>
        <a:buChar char="§"/>
        <a:defRPr sz="2000" kern="1200">
          <a:solidFill>
            <a:srgbClr val="003764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FontTx/>
        <a:buNone/>
        <a:defRPr sz="1800" b="1" kern="1200" cap="all" baseline="0">
          <a:solidFill>
            <a:srgbClr val="003764"/>
          </a:solidFill>
          <a:latin typeface="+mj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rgbClr val="003764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" panose="05000000000000000000" pitchFamily="2" charset="2"/>
        <a:buChar char="§"/>
        <a:defRPr sz="18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457200" indent="-228600" algn="l" defTabSz="914400" rtl="0" eaLnBrk="1" latinLnBrk="0" hangingPunct="1">
        <a:lnSpc>
          <a:spcPct val="100000"/>
        </a:lnSpc>
        <a:spcBef>
          <a:spcPts val="500"/>
        </a:spcBef>
        <a:buFont typeface="Open Sans" panose="020B0606030504020204" pitchFamily="34" charset="0"/>
        <a:buChar char="–"/>
        <a:tabLst>
          <a:tab pos="457200" algn="l"/>
        </a:tabLst>
        <a:defRPr sz="1600" kern="1200">
          <a:solidFill>
            <a:srgbClr val="003764"/>
          </a:solidFill>
          <a:latin typeface="+mn-lt"/>
          <a:ea typeface="+mn-ea"/>
          <a:cs typeface="+mn-cs"/>
        </a:defRPr>
      </a:lvl7pPr>
      <a:lvl8pPr marL="228600" indent="-2286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400" kern="1200">
          <a:solidFill>
            <a:srgbClr val="003764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168">
          <p15:clr>
            <a:srgbClr val="F26B43"/>
          </p15:clr>
        </p15:guide>
        <p15:guide id="4" orient="horz" pos="3576" userDrawn="1">
          <p15:clr>
            <a:srgbClr val="F26B43"/>
          </p15:clr>
        </p15:guide>
        <p15:guide id="5" orient="horz" pos="288" userDrawn="1">
          <p15:clr>
            <a:srgbClr val="F26B43"/>
          </p15:clr>
        </p15:guide>
        <p15:guide id="6" pos="124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6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10" Type="http://schemas.openxmlformats.org/officeDocument/2006/relationships/image" Target="../media/image40.png"/><Relationship Id="rId4" Type="http://schemas.openxmlformats.org/officeDocument/2006/relationships/image" Target="../media/image34.jpeg"/><Relationship Id="rId9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507FC5-D071-F991-D428-149F6863D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816" y="3684833"/>
            <a:ext cx="10152184" cy="1125928"/>
          </a:xfrm>
        </p:spPr>
        <p:txBody>
          <a:bodyPr/>
          <a:lstStyle/>
          <a:p>
            <a:r>
              <a:rPr lang="en-US" b="1" dirty="0"/>
              <a:t>Secure Application Development</a:t>
            </a:r>
            <a:br>
              <a:rPr lang="en-US" b="1" dirty="0"/>
            </a:br>
            <a:r>
              <a:rPr lang="en-US" dirty="0"/>
              <a:t>OWASP API Top 10 2023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77F9C6-6098-462A-3B50-DCD89FF7A85C}"/>
              </a:ext>
            </a:extLst>
          </p:cNvPr>
          <p:cNvSpPr/>
          <p:nvPr/>
        </p:nvSpPr>
        <p:spPr>
          <a:xfrm>
            <a:off x="9149575" y="6447774"/>
            <a:ext cx="275107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i="1" dirty="0">
                <a:solidFill>
                  <a:schemeClr val="bg1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Prepared by Sikich LLC, ©2024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58213999"/>
      </p:ext>
    </p:extLst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2124B4-C4BC-A9D5-95F3-E33D6872A2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4555FC-B614-CDBB-06FC-A6ECE4F79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API </a:t>
            </a:r>
            <a:r>
              <a:rPr lang="en-US" dirty="0"/>
              <a:t>Based Apps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7F15F7-0D1C-2682-6F45-8DC72D043FA0}"/>
              </a:ext>
            </a:extLst>
          </p:cNvPr>
          <p:cNvSpPr txBox="1"/>
          <p:nvPr/>
        </p:nvSpPr>
        <p:spPr>
          <a:xfrm>
            <a:off x="734894" y="1143419"/>
            <a:ext cx="10722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rgbClr val="00A49A"/>
              </a:buClr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FIRST RULE: </a:t>
            </a:r>
            <a:r>
              <a:rPr lang="en-US" b="1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WE MUST NOT DEPEND ON THE SPA TO HANDLE SECURITY!</a:t>
            </a:r>
          </a:p>
          <a:p>
            <a:pPr marL="0" lvl="1">
              <a:buClr>
                <a:srgbClr val="00A49A"/>
              </a:buClr>
            </a:pPr>
            <a:endParaRPr lang="en-US" b="1" dirty="0">
              <a:solidFill>
                <a:schemeClr val="tx2"/>
              </a:solidFill>
              <a:latin typeface="Montserra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1">
              <a:buClr>
                <a:srgbClr val="00A49A"/>
              </a:buClr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WHY?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0D440B-44CD-637B-C01C-8429FB9933BB}"/>
              </a:ext>
            </a:extLst>
          </p:cNvPr>
          <p:cNvSpPr txBox="1"/>
          <p:nvPr/>
        </p:nvSpPr>
        <p:spPr>
          <a:xfrm>
            <a:off x="734894" y="2295392"/>
            <a:ext cx="10722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buClr>
                <a:srgbClr val="00A49A"/>
              </a:buClr>
              <a:buAutoNum type="arabicPeriod"/>
            </a:pPr>
            <a:r>
              <a:rPr lang="en-US" dirty="0">
                <a:solidFill>
                  <a:schemeClr val="tx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SPA may be bypassed, and requests made directly to the API.</a:t>
            </a:r>
          </a:p>
          <a:p>
            <a:pPr marL="342900" lvl="1" indent="-342900">
              <a:buClr>
                <a:srgbClr val="00A49A"/>
              </a:buClr>
              <a:buAutoNum type="arabicPeriod"/>
            </a:pPr>
            <a:r>
              <a:rPr lang="en-US" dirty="0">
                <a:solidFill>
                  <a:schemeClr val="tx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Each API Consumer may have different security requirements.</a:t>
            </a:r>
          </a:p>
          <a:p>
            <a:pPr marL="342900" lvl="1" indent="-342900">
              <a:buClr>
                <a:srgbClr val="00A49A"/>
              </a:buClr>
              <a:buAutoNum type="arabicPeriod"/>
            </a:pPr>
            <a:r>
              <a:rPr lang="en-US" dirty="0">
                <a:solidFill>
                  <a:schemeClr val="tx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Stateless, so authentication and authorization should be handled on every request. </a:t>
            </a:r>
            <a:br>
              <a:rPr lang="en-US" dirty="0">
                <a:solidFill>
                  <a:schemeClr val="tx2"/>
                </a:solidFill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chemeClr val="tx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(similar to Zero-Trust-Architecture)</a:t>
            </a:r>
          </a:p>
        </p:txBody>
      </p:sp>
      <p:sp>
        <p:nvSpPr>
          <p:cNvPr id="7" name="AutoShape 4" descr="A luxurious spa resort setting with a futuristic cyber theme. The scene shows a serene pool area with lush greenery and comfortable loungers. Around the pool, several individuals dressed as stereotypical hackers, wearing hoodies and dark sunglasses, are lounging and using high-tech laptops. The architecture of the spa includes sleek, modern lines and glass structures, illuminated with neon lights. The atmosphere is a blend of relaxation and high-tech espionage, creating a unique juxtaposition.">
            <a:extLst>
              <a:ext uri="{FF2B5EF4-FFF2-40B4-BE49-F238E27FC236}">
                <a16:creationId xmlns:a16="http://schemas.microsoft.com/office/drawing/2014/main" id="{E39CD5C7-69B2-3620-BB35-49DA949B8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 descr="A luxurious spa resort setting with a futuristic cyber theme. The scene shows a serene pool area with lush greenery and comfortable loungers. Around the pool, several individuals dressed as stereotypical hackers, wearing hoodies and dark sunglasses, are lounging and using high-tech laptops. The architecture of the spa includes sleek, modern lines and glass structures, illuminated with neon lights. The atmosphere is a blend of relaxation and high-tech espionage, creating a unique juxtaposition.">
            <a:extLst>
              <a:ext uri="{FF2B5EF4-FFF2-40B4-BE49-F238E27FC236}">
                <a16:creationId xmlns:a16="http://schemas.microsoft.com/office/drawing/2014/main" id="{4A6D98D4-DDC8-7CB5-A753-AF7530002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5250" y="0"/>
            <a:ext cx="12001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 descr="People sitting in chairs and a pool with a waterfall&#10;&#10;Description automatically generated">
            <a:extLst>
              <a:ext uri="{FF2B5EF4-FFF2-40B4-BE49-F238E27FC236}">
                <a16:creationId xmlns:a16="http://schemas.microsoft.com/office/drawing/2014/main" id="{9B8EE412-8D8F-F5DD-AAF3-C8FBB7CF9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474" y="3363684"/>
            <a:ext cx="5623560" cy="321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03783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2124B4-C4BC-A9D5-95F3-E33D6872A2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4555FC-B614-CDBB-06FC-A6ECE4F79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Information SECURITY </a:t>
            </a:r>
            <a:r>
              <a:rPr lang="en-US" dirty="0"/>
              <a:t>The Basics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7F15F7-0D1C-2682-6F45-8DC72D043FA0}"/>
              </a:ext>
            </a:extLst>
          </p:cNvPr>
          <p:cNvSpPr txBox="1"/>
          <p:nvPr/>
        </p:nvSpPr>
        <p:spPr>
          <a:xfrm>
            <a:off x="734894" y="936010"/>
            <a:ext cx="1072221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rgbClr val="00A49A"/>
              </a:buClr>
            </a:pPr>
            <a:r>
              <a:rPr lang="en-US" sz="3600" b="1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CIA - AN</a:t>
            </a:r>
          </a:p>
          <a:p>
            <a:pPr marL="0" lvl="1">
              <a:buClr>
                <a:srgbClr val="00A49A"/>
              </a:buClr>
            </a:pPr>
            <a:r>
              <a:rPr lang="en-US" sz="2000" dirty="0">
                <a:solidFill>
                  <a:schemeClr val="accent3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CONFIDENTIALITY</a:t>
            </a:r>
            <a:r>
              <a:rPr lang="en-US" sz="2000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– Only the RIGHT person has viewed/accessed it.</a:t>
            </a:r>
          </a:p>
          <a:p>
            <a:pPr marL="0" lvl="1">
              <a:buClr>
                <a:srgbClr val="00A49A"/>
              </a:buClr>
            </a:pPr>
            <a:r>
              <a:rPr lang="en-US" sz="2000" dirty="0">
                <a:solidFill>
                  <a:schemeClr val="accent3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INTEGRITY</a:t>
            </a:r>
            <a:r>
              <a:rPr lang="en-US" sz="2000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– It is CORRECTLY matches expectations.</a:t>
            </a:r>
          </a:p>
          <a:p>
            <a:pPr marL="0" lvl="1">
              <a:buClr>
                <a:srgbClr val="00A49A"/>
              </a:buClr>
            </a:pPr>
            <a:r>
              <a:rPr lang="en-US" sz="2000" dirty="0">
                <a:solidFill>
                  <a:schemeClr val="accent3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ACCESSIBILITY</a:t>
            </a:r>
            <a:r>
              <a:rPr lang="en-US" sz="2000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– It is AVAILABLE when needed.</a:t>
            </a:r>
          </a:p>
          <a:p>
            <a:pPr marL="0" lvl="1">
              <a:buClr>
                <a:srgbClr val="00A49A"/>
              </a:buClr>
            </a:pPr>
            <a:endParaRPr lang="en-US" sz="2000" dirty="0">
              <a:solidFill>
                <a:schemeClr val="tx2"/>
              </a:solidFill>
              <a:latin typeface="Montserra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1">
              <a:buClr>
                <a:srgbClr val="00A49A"/>
              </a:buClr>
            </a:pPr>
            <a:r>
              <a:rPr lang="en-US" sz="2000" dirty="0">
                <a:solidFill>
                  <a:schemeClr val="accent3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AUTHENTICATION</a:t>
            </a:r>
            <a:r>
              <a:rPr lang="en-US" sz="2000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– Identity is CONFIRMED. (Not an impersonation)</a:t>
            </a:r>
          </a:p>
          <a:p>
            <a:pPr marL="0" lvl="1">
              <a:buClr>
                <a:srgbClr val="00A49A"/>
              </a:buClr>
            </a:pPr>
            <a:r>
              <a:rPr lang="en-US" sz="2000" dirty="0">
                <a:solidFill>
                  <a:schemeClr val="accent3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NONREPUDIATION</a:t>
            </a:r>
            <a:r>
              <a:rPr lang="en-US" sz="2000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– Identity is TRACKED. 	   (Trustworthy logs)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0D440B-44CD-637B-C01C-8429FB9933BB}"/>
              </a:ext>
            </a:extLst>
          </p:cNvPr>
          <p:cNvSpPr txBox="1"/>
          <p:nvPr/>
        </p:nvSpPr>
        <p:spPr>
          <a:xfrm>
            <a:off x="734894" y="3587883"/>
            <a:ext cx="107222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rgbClr val="00A49A"/>
              </a:buClr>
            </a:pPr>
            <a:r>
              <a:rPr lang="en-US" dirty="0">
                <a:solidFill>
                  <a:schemeClr val="tx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Security principles are used for assurance.</a:t>
            </a:r>
          </a:p>
          <a:p>
            <a:pPr marL="285750" lvl="1" indent="-285750">
              <a:buClr>
                <a:srgbClr val="00A49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Data Classification by Data Owner</a:t>
            </a:r>
          </a:p>
          <a:p>
            <a:pPr marL="285750" lvl="1" indent="-285750">
              <a:buClr>
                <a:srgbClr val="00A49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Classification Policies</a:t>
            </a:r>
          </a:p>
          <a:p>
            <a:pPr marL="285750" lvl="1" indent="-285750">
              <a:buClr>
                <a:srgbClr val="00A49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Default Deny</a:t>
            </a:r>
          </a:p>
          <a:p>
            <a:pPr marL="285750" lvl="1" indent="-285750">
              <a:buClr>
                <a:srgbClr val="00A49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Least Privilege</a:t>
            </a:r>
          </a:p>
          <a:p>
            <a:pPr marL="285750" lvl="1" indent="-285750">
              <a:buClr>
                <a:srgbClr val="00A49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Multi-Factor Authentication</a:t>
            </a:r>
          </a:p>
          <a:p>
            <a:pPr marL="285750" lvl="1" indent="-285750">
              <a:buClr>
                <a:srgbClr val="00A49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Reject Ambiguity (Explicit Statements)</a:t>
            </a:r>
          </a:p>
        </p:txBody>
      </p:sp>
    </p:spTree>
    <p:extLst>
      <p:ext uri="{BB962C8B-B14F-4D97-AF65-F5344CB8AC3E}">
        <p14:creationId xmlns:p14="http://schemas.microsoft.com/office/powerpoint/2010/main" val="3789461024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2124B4-C4BC-A9D5-95F3-E33D6872A2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4555FC-B614-CDBB-06FC-A6ECE4F79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API </a:t>
            </a:r>
            <a:r>
              <a:rPr lang="en-US" dirty="0"/>
              <a:t>Typical Request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0D440B-44CD-637B-C01C-8429FB9933BB}"/>
              </a:ext>
            </a:extLst>
          </p:cNvPr>
          <p:cNvSpPr txBox="1"/>
          <p:nvPr/>
        </p:nvSpPr>
        <p:spPr>
          <a:xfrm>
            <a:off x="734894" y="957073"/>
            <a:ext cx="1072221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rgbClr val="00A49A"/>
              </a:buClr>
            </a:pP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POST</a:t>
            </a: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 /workshop/api/shop/orders HTTP/1.1</a:t>
            </a:r>
          </a:p>
          <a:p>
            <a:pPr marL="0" lvl="1">
              <a:buClr>
                <a:srgbClr val="00A49A"/>
              </a:buClr>
            </a:pP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Host</a:t>
            </a: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: localhost:8888</a:t>
            </a:r>
          </a:p>
          <a:p>
            <a:pPr marL="0" lvl="1">
              <a:buClr>
                <a:srgbClr val="00A49A"/>
              </a:buClr>
            </a:pP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Content-Length</a:t>
            </a: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: 29</a:t>
            </a:r>
          </a:p>
          <a:p>
            <a:pPr marL="0" lvl="1">
              <a:buClr>
                <a:srgbClr val="00A49A"/>
              </a:buClr>
            </a:pP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Content-Type</a:t>
            </a: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: application/</a:t>
            </a:r>
            <a:r>
              <a:rPr lang="en-US" sz="1400" dirty="0" err="1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json</a:t>
            </a:r>
            <a:endParaRPr lang="en-US" sz="1400" dirty="0">
              <a:solidFill>
                <a:schemeClr val="tx2"/>
              </a:solidFill>
              <a:latin typeface="Courier New" panose="02070309020205020404" pitchFamily="49" charset="0"/>
              <a:ea typeface="Open Sans" panose="020B0606030504020204" pitchFamily="34" charset="0"/>
              <a:cs typeface="Courier New" panose="02070309020205020404" pitchFamily="49" charset="0"/>
            </a:endParaRPr>
          </a:p>
          <a:p>
            <a:pPr marL="0" lvl="1">
              <a:buClr>
                <a:srgbClr val="00A49A"/>
              </a:buClr>
            </a:pP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Authorization</a:t>
            </a: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: Bearer eyJhbGciOiJSUzI1NiJ9.eyJzdWIiOiJzcG9ja0BzdGFyZmxlZXQuY29tIiwicm9sZSI6InVzZXIiLCJpYXQiOjE3MTUxMjIwMjgsImV4cCI6MTcxNTcyNjgyOH0.ABrzsAcbDaq0xKUbNL9x8i-9pkupZfwJS9kjz7R49JlZLAQ7MIny9CLzIW9NBEfs_RhYortV0SfZvW2Nmx0i362A6DtuKR_6Ni6djcHk3tJ_ArtLA_Zq-xa42Ja2miGFl5nQ-Hn9oXFUpkx98cw1rl_ksRywzMTddO9PpjzfS_uDw-xoG53WfSsHxI3PZO73qXqiOkh5S4tBRXrU-kARKULc7wUXP-DWt9wEkdO9D3utxu_JkrRZgA6aSEZcmVeDaL1wDnyY-T5TUUMWeKrdBgVeio8UUOHKjvoWuTirw_kvuUzdZ5U9bd9iJJKkdxli4mAFeNVAtPU2WCcaVCRu8Q</a:t>
            </a:r>
          </a:p>
          <a:p>
            <a:pPr marL="0" lvl="1">
              <a:buClr>
                <a:srgbClr val="00A49A"/>
              </a:buClr>
            </a:pP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User-Agent</a:t>
            </a: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: Mozilla/5.0 (Windows NT 10.0; Win64; x64) </a:t>
            </a:r>
            <a:r>
              <a:rPr lang="en-US" sz="1400" dirty="0" err="1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AppleWebKit</a:t>
            </a: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/537.36 (KHTML, like Gecko) Chrome/123.0.6312.122 Safari/537.36</a:t>
            </a:r>
          </a:p>
          <a:p>
            <a:pPr marL="0" lvl="1">
              <a:buClr>
                <a:srgbClr val="00A49A"/>
              </a:buClr>
            </a:pP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Accept</a:t>
            </a: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: */*</a:t>
            </a:r>
          </a:p>
          <a:p>
            <a:pPr marL="0" lvl="1">
              <a:buClr>
                <a:srgbClr val="00A49A"/>
              </a:buClr>
            </a:pP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Origin</a:t>
            </a: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: http://localhost:8888</a:t>
            </a:r>
          </a:p>
          <a:p>
            <a:pPr marL="0" lvl="1">
              <a:buClr>
                <a:srgbClr val="00A49A"/>
              </a:buClr>
            </a:pPr>
            <a:r>
              <a:rPr lang="en-US" sz="1400" b="1" dirty="0" err="1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Referer</a:t>
            </a: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: http://localhost:8888/shop</a:t>
            </a:r>
          </a:p>
          <a:p>
            <a:pPr marL="0" lvl="1">
              <a:buClr>
                <a:srgbClr val="00A49A"/>
              </a:buClr>
            </a:pP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Accept-Encoding</a:t>
            </a: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: gzip, deflate, </a:t>
            </a:r>
            <a:r>
              <a:rPr lang="en-US" sz="1400" dirty="0" err="1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br</a:t>
            </a:r>
            <a:endParaRPr lang="en-US" sz="1400" dirty="0">
              <a:solidFill>
                <a:schemeClr val="tx2"/>
              </a:solidFill>
              <a:latin typeface="Courier New" panose="02070309020205020404" pitchFamily="49" charset="0"/>
              <a:ea typeface="Open Sans" panose="020B0606030504020204" pitchFamily="34" charset="0"/>
              <a:cs typeface="Courier New" panose="02070309020205020404" pitchFamily="49" charset="0"/>
            </a:endParaRPr>
          </a:p>
          <a:p>
            <a:pPr marL="0" lvl="1">
              <a:buClr>
                <a:srgbClr val="00A49A"/>
              </a:buClr>
            </a:pP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Accept-Language</a:t>
            </a: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: </a:t>
            </a:r>
            <a:r>
              <a:rPr lang="en-US" sz="1400" dirty="0" err="1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en-US,en;q</a:t>
            </a: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=0.9</a:t>
            </a:r>
          </a:p>
          <a:p>
            <a:pPr marL="0" lvl="1">
              <a:buClr>
                <a:srgbClr val="00A49A"/>
              </a:buClr>
            </a:pP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Connection</a:t>
            </a: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: close</a:t>
            </a:r>
          </a:p>
          <a:p>
            <a:pPr marL="0" lvl="1">
              <a:buClr>
                <a:srgbClr val="00A49A"/>
              </a:buClr>
            </a:pPr>
            <a:endParaRPr lang="en-US" sz="1400" dirty="0">
              <a:solidFill>
                <a:schemeClr val="tx2"/>
              </a:solidFill>
              <a:latin typeface="Courier New" panose="02070309020205020404" pitchFamily="49" charset="0"/>
              <a:ea typeface="Open Sans" panose="020B0606030504020204" pitchFamily="34" charset="0"/>
              <a:cs typeface="Courier New" panose="02070309020205020404" pitchFamily="49" charset="0"/>
            </a:endParaRPr>
          </a:p>
          <a:p>
            <a:pPr marL="0" lvl="1">
              <a:buClr>
                <a:srgbClr val="00A49A"/>
              </a:buClr>
            </a:pP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{"product_id":1,"quantity":1}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608DC6-E109-1532-20C6-55FEDB79F466}"/>
              </a:ext>
            </a:extLst>
          </p:cNvPr>
          <p:cNvSpPr txBox="1"/>
          <p:nvPr/>
        </p:nvSpPr>
        <p:spPr>
          <a:xfrm>
            <a:off x="5082481" y="884169"/>
            <a:ext cx="202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+mj-lt"/>
              </a:rPr>
              <a:t>Request 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14B907-F15F-018C-B4B8-93AF80B2DD21}"/>
              </a:ext>
            </a:extLst>
          </p:cNvPr>
          <p:cNvSpPr txBox="1"/>
          <p:nvPr/>
        </p:nvSpPr>
        <p:spPr>
          <a:xfrm>
            <a:off x="3925661" y="1479960"/>
            <a:ext cx="202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+mj-lt"/>
              </a:rPr>
              <a:t>Content Type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A38702-ECE7-F609-EAD7-06070DDBD31C}"/>
              </a:ext>
            </a:extLst>
          </p:cNvPr>
          <p:cNvSpPr txBox="1"/>
          <p:nvPr/>
        </p:nvSpPr>
        <p:spPr>
          <a:xfrm>
            <a:off x="3009968" y="1768338"/>
            <a:ext cx="3086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+mj-lt"/>
              </a:rPr>
              <a:t>Authorization (JWT)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D77D79-6B07-93C8-36C0-9293907F61A6}"/>
              </a:ext>
            </a:extLst>
          </p:cNvPr>
          <p:cNvSpPr txBox="1"/>
          <p:nvPr/>
        </p:nvSpPr>
        <p:spPr>
          <a:xfrm>
            <a:off x="4709442" y="3486363"/>
            <a:ext cx="202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+mj-lt"/>
              </a:rPr>
              <a:t>Client platform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1997C0-6B44-5F06-6114-0EF2AAAE6D44}"/>
              </a:ext>
            </a:extLst>
          </p:cNvPr>
          <p:cNvSpPr txBox="1"/>
          <p:nvPr/>
        </p:nvSpPr>
        <p:spPr>
          <a:xfrm>
            <a:off x="4023486" y="5204388"/>
            <a:ext cx="202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+mj-lt"/>
              </a:rPr>
              <a:t>JSON Payload</a:t>
            </a:r>
          </a:p>
        </p:txBody>
      </p:sp>
    </p:spTree>
    <p:extLst>
      <p:ext uri="{BB962C8B-B14F-4D97-AF65-F5344CB8AC3E}">
        <p14:creationId xmlns:p14="http://schemas.microsoft.com/office/powerpoint/2010/main" val="2105565327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95099" y="354843"/>
            <a:ext cx="7601802" cy="2534662"/>
          </a:xfrm>
        </p:spPr>
        <p:txBody>
          <a:bodyPr>
            <a:normAutofit/>
          </a:bodyPr>
          <a:lstStyle/>
          <a:p>
            <a:pPr algn="ctr"/>
            <a:r>
              <a:rPr lang="en-US" sz="1700" b="1" dirty="0">
                <a:solidFill>
                  <a:schemeClr val="accent3"/>
                </a:solidFill>
              </a:rPr>
              <a:t>OWASP API Top 10 Vulnerabilities</a:t>
            </a:r>
            <a:endParaRPr lang="en-US" sz="1700" dirty="0">
              <a:solidFill>
                <a:srgbClr val="003A5D"/>
              </a:solidFill>
              <a:latin typeface="+mj-lt"/>
            </a:endParaRPr>
          </a:p>
          <a:p>
            <a:pPr lvl="1" algn="ctr"/>
            <a:r>
              <a:rPr lang="en-US" sz="1700" dirty="0">
                <a:solidFill>
                  <a:srgbClr val="003A5D"/>
                </a:solidFill>
                <a:latin typeface="+mj-lt"/>
              </a:rPr>
              <a:t>--- IDENTITY ACCESS and AUTHORIZATION VULNERABILITIES ---</a:t>
            </a:r>
          </a:p>
          <a:p>
            <a:pPr lvl="1"/>
            <a:r>
              <a:rPr lang="en-US" sz="1700" dirty="0">
                <a:solidFill>
                  <a:schemeClr val="accent2"/>
                </a:solidFill>
              </a:rPr>
              <a:t>API1:2023</a:t>
            </a:r>
            <a:r>
              <a:rPr lang="en-US" sz="1700" dirty="0">
                <a:solidFill>
                  <a:srgbClr val="003A5D"/>
                </a:solidFill>
              </a:rPr>
              <a:t> – </a:t>
            </a:r>
            <a:r>
              <a:rPr lang="en-US" sz="1700" b="1" dirty="0">
                <a:solidFill>
                  <a:srgbClr val="003A5D"/>
                </a:solidFill>
              </a:rPr>
              <a:t>Broken Object Level Authorization</a:t>
            </a:r>
          </a:p>
          <a:p>
            <a:pPr lvl="1"/>
            <a:r>
              <a:rPr lang="en-US" sz="1700" dirty="0">
                <a:solidFill>
                  <a:schemeClr val="accent2"/>
                </a:solidFill>
              </a:rPr>
              <a:t>API2:2023</a:t>
            </a:r>
            <a:r>
              <a:rPr lang="en-US" sz="1700" i="1" dirty="0">
                <a:solidFill>
                  <a:srgbClr val="003A5D"/>
                </a:solidFill>
              </a:rPr>
              <a:t> – </a:t>
            </a:r>
            <a:r>
              <a:rPr lang="en-US" sz="1700" b="1" dirty="0">
                <a:solidFill>
                  <a:srgbClr val="003A5D"/>
                </a:solidFill>
              </a:rPr>
              <a:t>Broken Authentication</a:t>
            </a:r>
          </a:p>
          <a:p>
            <a:pPr lvl="1"/>
            <a:r>
              <a:rPr lang="en-US" sz="1700" dirty="0">
                <a:solidFill>
                  <a:schemeClr val="accent2"/>
                </a:solidFill>
              </a:rPr>
              <a:t>API3:2023</a:t>
            </a:r>
            <a:r>
              <a:rPr lang="en-US" sz="1700" dirty="0">
                <a:solidFill>
                  <a:srgbClr val="003A5D"/>
                </a:solidFill>
              </a:rPr>
              <a:t> – </a:t>
            </a:r>
            <a:r>
              <a:rPr lang="en-US" sz="1700" b="1" dirty="0">
                <a:solidFill>
                  <a:srgbClr val="003A5D"/>
                </a:solidFill>
              </a:rPr>
              <a:t>Broken Object Level Property Authorization</a:t>
            </a:r>
          </a:p>
          <a:p>
            <a:pPr lvl="1"/>
            <a:r>
              <a:rPr lang="en-US" sz="1700" dirty="0">
                <a:solidFill>
                  <a:schemeClr val="accent2"/>
                </a:solidFill>
              </a:rPr>
              <a:t>API5:2023 </a:t>
            </a:r>
            <a:r>
              <a:rPr lang="en-US" sz="1700" dirty="0">
                <a:solidFill>
                  <a:srgbClr val="003A5D"/>
                </a:solidFill>
              </a:rPr>
              <a:t>– </a:t>
            </a:r>
            <a:r>
              <a:rPr lang="en-US" sz="1700" b="1" dirty="0">
                <a:solidFill>
                  <a:srgbClr val="003A5D"/>
                </a:solidFill>
              </a:rPr>
              <a:t>Broken Function Level Authorization</a:t>
            </a:r>
          </a:p>
          <a:p>
            <a:pPr lvl="1" algn="ctr"/>
            <a:endParaRPr lang="en-US" sz="1700" dirty="0">
              <a:solidFill>
                <a:srgbClr val="003A5D"/>
              </a:solidFill>
              <a:latin typeface="+mj-lt"/>
            </a:endParaRPr>
          </a:p>
          <a:p>
            <a:pPr lvl="1" algn="ctr"/>
            <a:endParaRPr lang="en-US" sz="1700" b="1" dirty="0">
              <a:solidFill>
                <a:srgbClr val="003A5D"/>
              </a:solidFill>
            </a:endParaRP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1A0B2D2B-A206-331B-B3EF-219D30245F77}"/>
              </a:ext>
            </a:extLst>
          </p:cNvPr>
          <p:cNvSpPr txBox="1">
            <a:spLocks/>
          </p:cNvSpPr>
          <p:nvPr/>
        </p:nvSpPr>
        <p:spPr>
          <a:xfrm>
            <a:off x="2295099" y="4302635"/>
            <a:ext cx="7601802" cy="21347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Tx/>
              <a:buNone/>
              <a:defRPr sz="2400" b="1" kern="1200" cap="all" baseline="0">
                <a:solidFill>
                  <a:srgbClr val="74AEBC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9000"/>
              </a:lnSpc>
              <a:spcBef>
                <a:spcPts val="1200"/>
              </a:spcBef>
              <a:buFontTx/>
              <a:buNone/>
              <a:defRPr sz="2400" kern="1200">
                <a:solidFill>
                  <a:srgbClr val="003764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0ACBA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3764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Tx/>
              <a:buNone/>
              <a:defRPr sz="1800" b="1" kern="1200" cap="all" baseline="0">
                <a:solidFill>
                  <a:srgbClr val="003764"/>
                </a:solidFill>
                <a:latin typeface="+mj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rgbClr val="003764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Open Sans" panose="020B0606030504020204" pitchFamily="34" charset="0"/>
              <a:buChar char="–"/>
              <a:tabLst>
                <a:tab pos="457200" algn="l"/>
              </a:tabLst>
              <a:defRPr sz="1600" kern="1200">
                <a:solidFill>
                  <a:srgbClr val="003764"/>
                </a:solidFill>
                <a:latin typeface="+mn-lt"/>
                <a:ea typeface="+mn-ea"/>
                <a:cs typeface="+mn-cs"/>
              </a:defRPr>
            </a:lvl7pPr>
            <a:lvl8pPr marL="2286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400" kern="1200">
                <a:solidFill>
                  <a:srgbClr val="003764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en-US" sz="1700" dirty="0">
                <a:solidFill>
                  <a:srgbClr val="003A5D"/>
                </a:solidFill>
                <a:latin typeface="+mj-lt"/>
              </a:rPr>
              <a:t>--- ARCHITECTURE VULNERABILITIES ---</a:t>
            </a:r>
          </a:p>
          <a:p>
            <a:pPr lvl="1"/>
            <a:r>
              <a:rPr lang="en-US" sz="1700" dirty="0">
                <a:solidFill>
                  <a:schemeClr val="accent2"/>
                </a:solidFill>
              </a:rPr>
              <a:t>API4:2023</a:t>
            </a:r>
            <a:r>
              <a:rPr lang="en-US" sz="1700" dirty="0">
                <a:solidFill>
                  <a:srgbClr val="003A5D"/>
                </a:solidFill>
              </a:rPr>
              <a:t> – </a:t>
            </a:r>
            <a:r>
              <a:rPr lang="en-US" sz="1700" b="1" dirty="0">
                <a:solidFill>
                  <a:srgbClr val="003A5D"/>
                </a:solidFill>
              </a:rPr>
              <a:t>Unrestricted Resource Consumption</a:t>
            </a:r>
          </a:p>
          <a:p>
            <a:pPr lvl="1"/>
            <a:r>
              <a:rPr lang="en-US" sz="1700" dirty="0">
                <a:solidFill>
                  <a:schemeClr val="accent2"/>
                </a:solidFill>
              </a:rPr>
              <a:t>API8:2023</a:t>
            </a:r>
            <a:r>
              <a:rPr lang="en-US" sz="1700" dirty="0">
                <a:solidFill>
                  <a:srgbClr val="003A5D"/>
                </a:solidFill>
              </a:rPr>
              <a:t> – </a:t>
            </a:r>
            <a:r>
              <a:rPr lang="en-US" sz="1700" b="1" dirty="0">
                <a:solidFill>
                  <a:srgbClr val="003A5D"/>
                </a:solidFill>
              </a:rPr>
              <a:t>Security Misconfiguration</a:t>
            </a:r>
          </a:p>
          <a:p>
            <a:pPr lvl="1"/>
            <a:r>
              <a:rPr lang="en-US" sz="1700" dirty="0">
                <a:solidFill>
                  <a:schemeClr val="accent2"/>
                </a:solidFill>
              </a:rPr>
              <a:t>API9:2023</a:t>
            </a:r>
            <a:r>
              <a:rPr lang="en-US" sz="1700" dirty="0">
                <a:solidFill>
                  <a:srgbClr val="003A5D"/>
                </a:solidFill>
              </a:rPr>
              <a:t> – </a:t>
            </a:r>
            <a:r>
              <a:rPr lang="en-US" sz="1700" b="1" dirty="0">
                <a:solidFill>
                  <a:srgbClr val="003A5D"/>
                </a:solidFill>
              </a:rPr>
              <a:t>Improper Inventory Management</a:t>
            </a:r>
          </a:p>
          <a:p>
            <a:pPr lvl="1"/>
            <a:r>
              <a:rPr lang="en-US" sz="1700" dirty="0">
                <a:solidFill>
                  <a:schemeClr val="accent2"/>
                </a:solidFill>
              </a:rPr>
              <a:t>API10:2023</a:t>
            </a:r>
            <a:r>
              <a:rPr lang="en-US" sz="1700" dirty="0">
                <a:solidFill>
                  <a:srgbClr val="003A5D"/>
                </a:solidFill>
              </a:rPr>
              <a:t> – </a:t>
            </a:r>
            <a:r>
              <a:rPr lang="en-US" sz="1700" b="1" dirty="0">
                <a:solidFill>
                  <a:srgbClr val="003A5D"/>
                </a:solidFill>
              </a:rPr>
              <a:t>Unsafe Consumption of APIs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50BABB05-DBFB-FAE9-DC7E-8EA1ED0AA2B5}"/>
              </a:ext>
            </a:extLst>
          </p:cNvPr>
          <p:cNvSpPr txBox="1">
            <a:spLocks/>
          </p:cNvSpPr>
          <p:nvPr/>
        </p:nvSpPr>
        <p:spPr>
          <a:xfrm>
            <a:off x="2295099" y="2991125"/>
            <a:ext cx="7601802" cy="131151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Tx/>
              <a:buNone/>
              <a:defRPr sz="2400" b="1" kern="1200" cap="all" baseline="0">
                <a:solidFill>
                  <a:srgbClr val="74AEBC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9000"/>
              </a:lnSpc>
              <a:spcBef>
                <a:spcPts val="1200"/>
              </a:spcBef>
              <a:buFontTx/>
              <a:buNone/>
              <a:defRPr sz="2400" kern="1200">
                <a:solidFill>
                  <a:srgbClr val="003764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0ACBA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3764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Tx/>
              <a:buNone/>
              <a:defRPr sz="1800" b="1" kern="1200" cap="all" baseline="0">
                <a:solidFill>
                  <a:srgbClr val="003764"/>
                </a:solidFill>
                <a:latin typeface="+mj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rgbClr val="003764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Open Sans" panose="020B0606030504020204" pitchFamily="34" charset="0"/>
              <a:buChar char="–"/>
              <a:tabLst>
                <a:tab pos="457200" algn="l"/>
              </a:tabLst>
              <a:defRPr sz="1600" kern="1200">
                <a:solidFill>
                  <a:srgbClr val="003764"/>
                </a:solidFill>
                <a:latin typeface="+mn-lt"/>
                <a:ea typeface="+mn-ea"/>
                <a:cs typeface="+mn-cs"/>
              </a:defRPr>
            </a:lvl7pPr>
            <a:lvl8pPr marL="2286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400" kern="1200">
                <a:solidFill>
                  <a:srgbClr val="003764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en-US" sz="1700" dirty="0">
                <a:solidFill>
                  <a:srgbClr val="003A5D"/>
                </a:solidFill>
                <a:latin typeface="+mj-lt"/>
              </a:rPr>
              <a:t>--- LOGICAL VULNERABILITIES ---</a:t>
            </a:r>
            <a:endParaRPr lang="en-US" sz="1700" b="1" dirty="0">
              <a:solidFill>
                <a:srgbClr val="003A5D"/>
              </a:solidFill>
            </a:endParaRPr>
          </a:p>
          <a:p>
            <a:pPr lvl="1"/>
            <a:r>
              <a:rPr lang="en-US" sz="1700" dirty="0">
                <a:solidFill>
                  <a:schemeClr val="accent2"/>
                </a:solidFill>
              </a:rPr>
              <a:t>API6:2023</a:t>
            </a:r>
            <a:r>
              <a:rPr lang="en-US" sz="1700" dirty="0">
                <a:solidFill>
                  <a:srgbClr val="003A5D"/>
                </a:solidFill>
              </a:rPr>
              <a:t> – </a:t>
            </a:r>
            <a:r>
              <a:rPr lang="en-US" sz="1700" b="1" dirty="0">
                <a:solidFill>
                  <a:srgbClr val="003A5D"/>
                </a:solidFill>
              </a:rPr>
              <a:t>Unrestricted Access to Sensitive Business Flows</a:t>
            </a:r>
          </a:p>
          <a:p>
            <a:pPr lvl="1"/>
            <a:r>
              <a:rPr lang="en-US" sz="1700" dirty="0">
                <a:solidFill>
                  <a:schemeClr val="accent2"/>
                </a:solidFill>
              </a:rPr>
              <a:t>API7:2023</a:t>
            </a:r>
            <a:r>
              <a:rPr lang="en-US" sz="1700" dirty="0">
                <a:solidFill>
                  <a:srgbClr val="003A5D"/>
                </a:solidFill>
              </a:rPr>
              <a:t> – </a:t>
            </a:r>
            <a:r>
              <a:rPr lang="en-US" sz="1700" b="1" dirty="0">
                <a:solidFill>
                  <a:srgbClr val="003A5D"/>
                </a:solidFill>
              </a:rPr>
              <a:t>Server-Side Request Forgery</a:t>
            </a:r>
          </a:p>
        </p:txBody>
      </p:sp>
    </p:spTree>
    <p:extLst>
      <p:ext uri="{BB962C8B-B14F-4D97-AF65-F5344CB8AC3E}">
        <p14:creationId xmlns:p14="http://schemas.microsoft.com/office/powerpoint/2010/main" val="1457821889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78424" y="279779"/>
            <a:ext cx="9435152" cy="5643349"/>
          </a:xfrm>
        </p:spPr>
        <p:txBody>
          <a:bodyPr>
            <a:normAutofit/>
          </a:bodyPr>
          <a:lstStyle/>
          <a:p>
            <a:pPr algn="ctr"/>
            <a:r>
              <a:rPr lang="en-US" sz="2600" b="1" dirty="0">
                <a:solidFill>
                  <a:schemeClr val="accent3"/>
                </a:solidFill>
              </a:rPr>
              <a:t>OWASP API Top 10 Vulnerabilities</a:t>
            </a:r>
          </a:p>
          <a:p>
            <a:pPr lvl="1" algn="ctr"/>
            <a:endParaRPr lang="en-US" sz="400" dirty="0">
              <a:solidFill>
                <a:srgbClr val="003A5D"/>
              </a:solidFill>
              <a:latin typeface="+mj-lt"/>
            </a:endParaRPr>
          </a:p>
          <a:p>
            <a:pPr lvl="1" algn="ctr"/>
            <a:r>
              <a:rPr lang="en-US" sz="2200" dirty="0">
                <a:solidFill>
                  <a:srgbClr val="003A5D"/>
                </a:solidFill>
                <a:latin typeface="+mj-lt"/>
              </a:rPr>
              <a:t>--- IDENTITY ACCESS and AUTHORIZATION VULNERABILITIES ---</a:t>
            </a: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API1:2023</a:t>
            </a:r>
            <a:r>
              <a:rPr lang="en-US" sz="2200" dirty="0">
                <a:solidFill>
                  <a:srgbClr val="003A5D"/>
                </a:solidFill>
              </a:rPr>
              <a:t> – </a:t>
            </a:r>
            <a:r>
              <a:rPr lang="en-US" sz="2200" b="1" dirty="0">
                <a:solidFill>
                  <a:srgbClr val="003A5D"/>
                </a:solidFill>
              </a:rPr>
              <a:t>Broken Object Level Authorization</a:t>
            </a: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API2:2023</a:t>
            </a:r>
            <a:r>
              <a:rPr lang="en-US" sz="2200" i="1" dirty="0">
                <a:solidFill>
                  <a:srgbClr val="003A5D"/>
                </a:solidFill>
              </a:rPr>
              <a:t> – </a:t>
            </a:r>
            <a:r>
              <a:rPr lang="en-US" sz="2200" b="1" dirty="0">
                <a:solidFill>
                  <a:srgbClr val="003A5D"/>
                </a:solidFill>
              </a:rPr>
              <a:t>Broken Authentication</a:t>
            </a: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API3:2023</a:t>
            </a:r>
            <a:r>
              <a:rPr lang="en-US" sz="2200" dirty="0">
                <a:solidFill>
                  <a:srgbClr val="003A5D"/>
                </a:solidFill>
              </a:rPr>
              <a:t> – </a:t>
            </a:r>
            <a:r>
              <a:rPr lang="en-US" sz="2200" b="1" dirty="0">
                <a:solidFill>
                  <a:srgbClr val="003A5D"/>
                </a:solidFill>
              </a:rPr>
              <a:t>Broken Object Level Property Authorization</a:t>
            </a: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API5:2023 </a:t>
            </a:r>
            <a:r>
              <a:rPr lang="en-US" sz="2200" dirty="0">
                <a:solidFill>
                  <a:srgbClr val="003A5D"/>
                </a:solidFill>
              </a:rPr>
              <a:t>– </a:t>
            </a:r>
            <a:r>
              <a:rPr lang="en-US" sz="2200" b="1" dirty="0">
                <a:solidFill>
                  <a:srgbClr val="003A5D"/>
                </a:solidFill>
              </a:rPr>
              <a:t>Broken Function Level Authorization</a:t>
            </a:r>
          </a:p>
          <a:p>
            <a:pPr lvl="1" algn="ctr"/>
            <a:endParaRPr lang="en-US" sz="400" dirty="0">
              <a:solidFill>
                <a:srgbClr val="003A5D"/>
              </a:solidFill>
              <a:latin typeface="+mj-lt"/>
            </a:endParaRPr>
          </a:p>
          <a:p>
            <a:pPr lvl="1" algn="ctr"/>
            <a:r>
              <a:rPr lang="en-US" sz="2200" dirty="0">
                <a:solidFill>
                  <a:srgbClr val="003A5D"/>
                </a:solidFill>
                <a:latin typeface="+mj-lt"/>
              </a:rPr>
              <a:t>DEBRIEF</a:t>
            </a:r>
            <a:endParaRPr lang="en-US" sz="2200" b="1" dirty="0">
              <a:solidFill>
                <a:srgbClr val="003A5D"/>
              </a:solidFill>
            </a:endParaRPr>
          </a:p>
          <a:p>
            <a:pPr lvl="1">
              <a:buClr>
                <a:schemeClr val="accent2"/>
              </a:buClr>
            </a:pPr>
            <a:endParaRPr lang="en-US" sz="2200" dirty="0">
              <a:solidFill>
                <a:srgbClr val="004B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783842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2124B4-C4BC-A9D5-95F3-E33D6872A2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4555FC-B614-CDBB-06FC-A6ECE4F79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INFORMATIoN</a:t>
            </a:r>
            <a:r>
              <a:rPr lang="en-US" b="1" dirty="0"/>
              <a:t> SECURITY </a:t>
            </a:r>
            <a:r>
              <a:rPr lang="en-US" dirty="0"/>
              <a:t>The Basics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7F15F7-0D1C-2682-6F45-8DC72D043FA0}"/>
              </a:ext>
            </a:extLst>
          </p:cNvPr>
          <p:cNvSpPr txBox="1"/>
          <p:nvPr/>
        </p:nvSpPr>
        <p:spPr>
          <a:xfrm>
            <a:off x="734894" y="936010"/>
            <a:ext cx="1072221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rgbClr val="00A49A"/>
              </a:buClr>
            </a:pPr>
            <a:r>
              <a:rPr lang="en-US" sz="3600" b="1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CIA - AN</a:t>
            </a:r>
          </a:p>
          <a:p>
            <a:pPr marL="0" lvl="1">
              <a:buClr>
                <a:srgbClr val="00A49A"/>
              </a:buClr>
            </a:pPr>
            <a:r>
              <a:rPr lang="en-US" sz="2000" dirty="0">
                <a:solidFill>
                  <a:schemeClr val="accent3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CONFIDENTIALITY</a:t>
            </a:r>
            <a:r>
              <a:rPr lang="en-US" sz="2000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– Only the RIGHT person has viewed/accessed it.</a:t>
            </a:r>
          </a:p>
          <a:p>
            <a:pPr marL="0" lvl="1">
              <a:buClr>
                <a:srgbClr val="00A49A"/>
              </a:buClr>
            </a:pPr>
            <a:r>
              <a:rPr lang="en-US" sz="2000" dirty="0">
                <a:solidFill>
                  <a:schemeClr val="accent3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INTEGRITY</a:t>
            </a:r>
            <a:r>
              <a:rPr lang="en-US" sz="2000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– It is CORRECTLY matches expectations.</a:t>
            </a:r>
          </a:p>
          <a:p>
            <a:pPr marL="0" lvl="1">
              <a:buClr>
                <a:srgbClr val="00A49A"/>
              </a:buClr>
            </a:pPr>
            <a:r>
              <a:rPr lang="en-US" sz="2000" dirty="0">
                <a:solidFill>
                  <a:schemeClr val="accent3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ACCESSIBILITY</a:t>
            </a:r>
            <a:r>
              <a:rPr lang="en-US" sz="2000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– It is AVAILABLE when needed.</a:t>
            </a:r>
          </a:p>
          <a:p>
            <a:pPr marL="0" lvl="1">
              <a:buClr>
                <a:srgbClr val="00A49A"/>
              </a:buClr>
            </a:pPr>
            <a:endParaRPr lang="en-US" sz="2000" dirty="0">
              <a:solidFill>
                <a:schemeClr val="tx2"/>
              </a:solidFill>
              <a:latin typeface="Montserra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1">
              <a:buClr>
                <a:srgbClr val="00A49A"/>
              </a:buClr>
            </a:pPr>
            <a:r>
              <a:rPr lang="en-US" sz="2000" dirty="0">
                <a:solidFill>
                  <a:schemeClr val="accent3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AUTHENTICATION</a:t>
            </a:r>
            <a:r>
              <a:rPr lang="en-US" sz="2000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– Identity is CONFIRMED. (Not an impersonation)</a:t>
            </a:r>
          </a:p>
          <a:p>
            <a:pPr marL="0" lvl="1">
              <a:buClr>
                <a:srgbClr val="00A49A"/>
              </a:buClr>
            </a:pPr>
            <a:r>
              <a:rPr lang="en-US" sz="2000" dirty="0">
                <a:solidFill>
                  <a:schemeClr val="accent3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NONREPUDIATION</a:t>
            </a:r>
            <a:r>
              <a:rPr lang="en-US" sz="2000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– Identity is TRACKED. 	   (Trustworthy logs)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0D440B-44CD-637B-C01C-8429FB9933BB}"/>
              </a:ext>
            </a:extLst>
          </p:cNvPr>
          <p:cNvSpPr txBox="1"/>
          <p:nvPr/>
        </p:nvSpPr>
        <p:spPr>
          <a:xfrm>
            <a:off x="734894" y="3587883"/>
            <a:ext cx="107222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rgbClr val="00A49A"/>
              </a:buClr>
            </a:pPr>
            <a:r>
              <a:rPr lang="en-US" dirty="0">
                <a:solidFill>
                  <a:schemeClr val="tx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Security principles are used for assurance.</a:t>
            </a:r>
          </a:p>
          <a:p>
            <a:pPr marL="285750" lvl="1" indent="-285750">
              <a:buClr>
                <a:srgbClr val="00A49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Data Classification by Data Owner</a:t>
            </a:r>
          </a:p>
          <a:p>
            <a:pPr marL="285750" lvl="1" indent="-285750">
              <a:buClr>
                <a:srgbClr val="00A49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Classification Policies</a:t>
            </a:r>
          </a:p>
          <a:p>
            <a:pPr marL="285750" lvl="1" indent="-285750">
              <a:buClr>
                <a:srgbClr val="00A49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Default Deny</a:t>
            </a:r>
          </a:p>
          <a:p>
            <a:pPr marL="285750" lvl="1" indent="-285750">
              <a:buClr>
                <a:srgbClr val="00A49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Least Privilege</a:t>
            </a:r>
          </a:p>
          <a:p>
            <a:pPr marL="285750" lvl="1" indent="-285750">
              <a:buClr>
                <a:srgbClr val="00A49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Multi-Factor Authentication</a:t>
            </a:r>
          </a:p>
          <a:p>
            <a:pPr marL="285750" lvl="1" indent="-285750">
              <a:buClr>
                <a:srgbClr val="00A49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Reject Ambiguity (Explicit Statements)</a:t>
            </a:r>
          </a:p>
        </p:txBody>
      </p:sp>
    </p:spTree>
    <p:extLst>
      <p:ext uri="{BB962C8B-B14F-4D97-AF65-F5344CB8AC3E}">
        <p14:creationId xmlns:p14="http://schemas.microsoft.com/office/powerpoint/2010/main" val="191399523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680948" y="368490"/>
            <a:ext cx="9121253" cy="5643349"/>
          </a:xfrm>
        </p:spPr>
        <p:txBody>
          <a:bodyPr>
            <a:normAutofit/>
          </a:bodyPr>
          <a:lstStyle/>
          <a:p>
            <a:pPr algn="ctr"/>
            <a:r>
              <a:rPr lang="en-US" sz="2600" b="1" dirty="0">
                <a:solidFill>
                  <a:schemeClr val="accent3"/>
                </a:solidFill>
              </a:rPr>
              <a:t>OWASP API Top 10 Vulnerabilities</a:t>
            </a:r>
          </a:p>
          <a:p>
            <a:pPr lvl="1" algn="ctr"/>
            <a:endParaRPr lang="en-US" sz="400" dirty="0">
              <a:solidFill>
                <a:srgbClr val="003A5D"/>
              </a:solidFill>
              <a:latin typeface="+mj-lt"/>
            </a:endParaRPr>
          </a:p>
          <a:p>
            <a:pPr lvl="1" algn="ctr"/>
            <a:r>
              <a:rPr lang="en-US" sz="2200" dirty="0">
                <a:solidFill>
                  <a:srgbClr val="003A5D"/>
                </a:solidFill>
                <a:latin typeface="+mj-lt"/>
              </a:rPr>
              <a:t>--- LOGICAL VULNERABILITIES ---</a:t>
            </a:r>
            <a:endParaRPr lang="en-US" sz="2200" b="1" dirty="0">
              <a:solidFill>
                <a:srgbClr val="003A5D"/>
              </a:solidFill>
            </a:endParaRP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API6:2023</a:t>
            </a:r>
            <a:r>
              <a:rPr lang="en-US" sz="2200" dirty="0">
                <a:solidFill>
                  <a:srgbClr val="003A5D"/>
                </a:solidFill>
              </a:rPr>
              <a:t> – </a:t>
            </a:r>
            <a:r>
              <a:rPr lang="en-US" sz="2200" b="1" dirty="0">
                <a:solidFill>
                  <a:srgbClr val="003A5D"/>
                </a:solidFill>
              </a:rPr>
              <a:t>Unrestricted Access to Sensitive Business Flows</a:t>
            </a: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API7:2023</a:t>
            </a:r>
            <a:r>
              <a:rPr lang="en-US" sz="2200" dirty="0">
                <a:solidFill>
                  <a:srgbClr val="003A5D"/>
                </a:solidFill>
              </a:rPr>
              <a:t> – </a:t>
            </a:r>
            <a:r>
              <a:rPr lang="en-US" sz="2200" b="1" dirty="0">
                <a:solidFill>
                  <a:srgbClr val="003A5D"/>
                </a:solidFill>
              </a:rPr>
              <a:t>Server-Side Request Forgery</a:t>
            </a:r>
          </a:p>
          <a:p>
            <a:pPr lvl="1" algn="ctr"/>
            <a:endParaRPr lang="en-US" sz="400" dirty="0">
              <a:solidFill>
                <a:srgbClr val="003A5D"/>
              </a:solidFill>
              <a:latin typeface="+mj-lt"/>
            </a:endParaRPr>
          </a:p>
          <a:p>
            <a:pPr lvl="1" algn="ctr"/>
            <a:r>
              <a:rPr lang="en-US" sz="2200" dirty="0">
                <a:solidFill>
                  <a:srgbClr val="003A5D"/>
                </a:solidFill>
                <a:latin typeface="+mj-lt"/>
              </a:rPr>
              <a:t>DEBRIEF ABUSIVE USES</a:t>
            </a:r>
          </a:p>
          <a:p>
            <a:pPr marL="457200" lvl="1" indent="-457200">
              <a:buClr>
                <a:schemeClr val="accent2"/>
              </a:buClr>
              <a:buFont typeface="+mj-lt"/>
              <a:buAutoNum type="arabicPeriod"/>
            </a:pPr>
            <a:r>
              <a:rPr lang="en-US" sz="2200" dirty="0">
                <a:solidFill>
                  <a:srgbClr val="004B74"/>
                </a:solidFill>
              </a:rPr>
              <a:t>Default Deny – Use explicit “allow” statements</a:t>
            </a:r>
            <a:endParaRPr lang="en-US" sz="2200" dirty="0">
              <a:solidFill>
                <a:schemeClr val="accent2"/>
              </a:solidFill>
            </a:endParaRPr>
          </a:p>
          <a:p>
            <a:pPr marL="457200" lvl="1" indent="-457200">
              <a:buClr>
                <a:schemeClr val="accent2"/>
              </a:buClr>
              <a:buFont typeface="+mj-lt"/>
              <a:buAutoNum type="arabicPeriod"/>
            </a:pPr>
            <a:r>
              <a:rPr lang="en-US" sz="2200" dirty="0">
                <a:solidFill>
                  <a:srgbClr val="004B74"/>
                </a:solidFill>
              </a:rPr>
              <a:t>Authorization should be checked</a:t>
            </a:r>
          </a:p>
          <a:p>
            <a:pPr marL="457200" lvl="1" indent="-457200">
              <a:buClr>
                <a:schemeClr val="accent2"/>
              </a:buClr>
              <a:buFont typeface="+mj-lt"/>
              <a:buAutoNum type="arabicPeriod"/>
            </a:pPr>
            <a:r>
              <a:rPr lang="en-US" sz="2200" dirty="0">
                <a:solidFill>
                  <a:srgbClr val="003A5D"/>
                </a:solidFill>
              </a:rPr>
              <a:t>Implement Threat Modeling (STRIDE) from Business Flows</a:t>
            </a:r>
          </a:p>
          <a:p>
            <a:pPr marL="457200" lvl="1" indent="-457200">
              <a:buClr>
                <a:schemeClr val="accent2"/>
              </a:buClr>
              <a:buFont typeface="+mj-lt"/>
              <a:buAutoNum type="arabicPeriod"/>
            </a:pPr>
            <a:r>
              <a:rPr lang="en-US" sz="2200" dirty="0">
                <a:solidFill>
                  <a:srgbClr val="003A5D"/>
                </a:solidFill>
              </a:rPr>
              <a:t>Filter, Validate, and see 1.</a:t>
            </a:r>
          </a:p>
          <a:p>
            <a:pPr marL="457200" lvl="1" indent="-457200">
              <a:buClr>
                <a:schemeClr val="accent2"/>
              </a:buClr>
              <a:buFont typeface="+mj-lt"/>
              <a:buAutoNum type="arabicPeriod"/>
            </a:pPr>
            <a:endParaRPr lang="en-US" sz="2200" dirty="0">
              <a:solidFill>
                <a:srgbClr val="003A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524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95099" y="354842"/>
            <a:ext cx="7601802" cy="5643349"/>
          </a:xfrm>
        </p:spPr>
        <p:txBody>
          <a:bodyPr>
            <a:normAutofit/>
          </a:bodyPr>
          <a:lstStyle/>
          <a:p>
            <a:pPr algn="ctr"/>
            <a:r>
              <a:rPr lang="en-US" sz="2600" b="1" dirty="0">
                <a:solidFill>
                  <a:schemeClr val="accent3"/>
                </a:solidFill>
              </a:rPr>
              <a:t>OWASP API Top 10 Vulnerabilities</a:t>
            </a:r>
          </a:p>
          <a:p>
            <a:pPr lvl="1" algn="ctr"/>
            <a:endParaRPr lang="en-US" sz="400" dirty="0">
              <a:solidFill>
                <a:srgbClr val="003A5D"/>
              </a:solidFill>
              <a:latin typeface="+mj-lt"/>
            </a:endParaRPr>
          </a:p>
          <a:p>
            <a:pPr lvl="1" algn="ctr"/>
            <a:r>
              <a:rPr lang="en-US" sz="2200" dirty="0">
                <a:solidFill>
                  <a:srgbClr val="003A5D"/>
                </a:solidFill>
                <a:latin typeface="+mj-lt"/>
              </a:rPr>
              <a:t>-- MISCELLANEOUS OTHER VULNERABILITIES --</a:t>
            </a: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Other1</a:t>
            </a:r>
            <a:r>
              <a:rPr lang="en-US" sz="2200" dirty="0">
                <a:solidFill>
                  <a:srgbClr val="003A5D"/>
                </a:solidFill>
              </a:rPr>
              <a:t> – </a:t>
            </a:r>
            <a:r>
              <a:rPr lang="en-US" sz="2200" b="1" dirty="0">
                <a:solidFill>
                  <a:srgbClr val="003A5D"/>
                </a:solidFill>
              </a:rPr>
              <a:t>NoSQL Injection</a:t>
            </a: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Other2</a:t>
            </a:r>
            <a:r>
              <a:rPr lang="en-US" sz="2200" dirty="0">
                <a:solidFill>
                  <a:srgbClr val="003A5D"/>
                </a:solidFill>
              </a:rPr>
              <a:t> – </a:t>
            </a:r>
            <a:r>
              <a:rPr lang="en-US" sz="2200" b="1" dirty="0">
                <a:solidFill>
                  <a:srgbClr val="003A5D"/>
                </a:solidFill>
              </a:rPr>
              <a:t>SQL Injection</a:t>
            </a: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Other3</a:t>
            </a:r>
            <a:r>
              <a:rPr lang="en-US" sz="2200" dirty="0">
                <a:solidFill>
                  <a:srgbClr val="003A5D"/>
                </a:solidFill>
              </a:rPr>
              <a:t> – </a:t>
            </a:r>
            <a:r>
              <a:rPr lang="en-US" sz="2200" b="1" dirty="0">
                <a:solidFill>
                  <a:srgbClr val="003A5D"/>
                </a:solidFill>
              </a:rPr>
              <a:t>Unauthenticated Access</a:t>
            </a: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Other4</a:t>
            </a:r>
            <a:r>
              <a:rPr lang="en-US" sz="2200" dirty="0">
                <a:solidFill>
                  <a:srgbClr val="003A5D"/>
                </a:solidFill>
              </a:rPr>
              <a:t> – </a:t>
            </a:r>
            <a:r>
              <a:rPr lang="en-US" sz="2200" b="1" dirty="0">
                <a:solidFill>
                  <a:srgbClr val="003A5D"/>
                </a:solidFill>
              </a:rPr>
              <a:t>JWTs</a:t>
            </a:r>
          </a:p>
          <a:p>
            <a:pPr lvl="1" algn="ctr"/>
            <a:r>
              <a:rPr lang="en-US" sz="2200" dirty="0">
                <a:solidFill>
                  <a:srgbClr val="003A5D"/>
                </a:solidFill>
                <a:latin typeface="+mj-lt"/>
              </a:rPr>
              <a:t>DEBRIEF</a:t>
            </a:r>
          </a:p>
          <a:p>
            <a:pPr marL="457200" lvl="1" indent="-457200">
              <a:buClr>
                <a:schemeClr val="accent2"/>
              </a:buClr>
              <a:buFont typeface="+mj-lt"/>
              <a:buAutoNum type="arabicPeriod"/>
            </a:pPr>
            <a:r>
              <a:rPr lang="en-US" sz="2200" dirty="0">
                <a:solidFill>
                  <a:srgbClr val="004B74"/>
                </a:solidFill>
              </a:rPr>
              <a:t>Filter, Encode, Validate</a:t>
            </a:r>
          </a:p>
          <a:p>
            <a:pPr marL="457200" lvl="1" indent="-457200">
              <a:buClr>
                <a:schemeClr val="accent2"/>
              </a:buClr>
              <a:buFont typeface="+mj-lt"/>
              <a:buAutoNum type="arabicPeriod"/>
            </a:pPr>
            <a:r>
              <a:rPr lang="en-US" sz="2200" dirty="0">
                <a:solidFill>
                  <a:srgbClr val="004B74"/>
                </a:solidFill>
              </a:rPr>
              <a:t>Always check authorization</a:t>
            </a:r>
          </a:p>
          <a:p>
            <a:pPr marL="457200" lvl="1" indent="-457200">
              <a:buClr>
                <a:schemeClr val="accent2"/>
              </a:buClr>
              <a:buFont typeface="+mj-lt"/>
              <a:buAutoNum type="arabicPeriod"/>
            </a:pPr>
            <a:r>
              <a:rPr lang="en-US" sz="2200" dirty="0">
                <a:solidFill>
                  <a:srgbClr val="004B74"/>
                </a:solidFill>
              </a:rPr>
              <a:t>Default Ignore – use explicit decisions</a:t>
            </a:r>
            <a:endParaRPr lang="en-US" sz="2200" dirty="0">
              <a:solidFill>
                <a:srgbClr val="003A5D"/>
              </a:solidFill>
            </a:endParaRPr>
          </a:p>
          <a:p>
            <a:pPr lvl="1"/>
            <a:endParaRPr lang="en-US" sz="2200" b="1" dirty="0">
              <a:solidFill>
                <a:srgbClr val="003A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411558"/>
      </p:ext>
    </p:extLst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866633"/>
            <a:ext cx="11087099" cy="5117909"/>
          </a:xfrm>
        </p:spPr>
        <p:txBody>
          <a:bodyPr numCol="2" spcCol="274320">
            <a:no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1600" b="1" i="1" dirty="0">
                <a:solidFill>
                  <a:schemeClr val="accent3"/>
                </a:solidFill>
                <a:effectLst/>
                <a:highlight>
                  <a:srgbClr val="FFFFFF"/>
                </a:highlight>
                <a:latin typeface="+mn-lt"/>
              </a:rPr>
              <a:t> Intro and Lab Setup</a:t>
            </a:r>
            <a:r>
              <a:rPr lang="en-US" sz="1600" b="0" i="1" dirty="0">
                <a:solidFill>
                  <a:schemeClr val="accent3"/>
                </a:solidFill>
                <a:effectLst/>
                <a:highlight>
                  <a:srgbClr val="FFFFFF"/>
                </a:highlight>
                <a:latin typeface="+mn-lt"/>
              </a:rPr>
              <a:t> 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600" b="1" i="1" dirty="0">
                <a:solidFill>
                  <a:schemeClr val="accent3"/>
                </a:solidFill>
                <a:effectLst/>
                <a:highlight>
                  <a:srgbClr val="FFFFFF"/>
                </a:highlight>
                <a:latin typeface="+mn-lt"/>
              </a:rPr>
              <a:t> OWASP Top 10 API Security Risks 2023 Overview</a:t>
            </a:r>
            <a:r>
              <a:rPr lang="en-US" sz="1600" b="0" i="1" dirty="0">
                <a:solidFill>
                  <a:schemeClr val="accent3"/>
                </a:solidFill>
                <a:effectLst/>
                <a:highlight>
                  <a:srgbClr val="FFFFFF"/>
                </a:highlight>
                <a:latin typeface="+mn-lt"/>
              </a:rPr>
              <a:t> </a:t>
            </a:r>
            <a:endParaRPr lang="en-US" sz="1600" b="0" i="0" dirty="0">
              <a:solidFill>
                <a:schemeClr val="accent3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pPr algn="l">
              <a:buFont typeface="+mj-lt"/>
              <a:buAutoNum type="arabicPeriod"/>
            </a:pPr>
            <a:r>
              <a:rPr lang="en-US" sz="1600" i="1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 API1:2023</a:t>
            </a:r>
            <a:r>
              <a:rPr lang="en-US" sz="160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 Broken Object Level Authorization (BOLA)</a:t>
            </a:r>
          </a:p>
          <a:p>
            <a:r>
              <a:rPr lang="en-US" sz="1400" b="0" i="0" cap="none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Access Another User’s Vehicle Information</a:t>
            </a:r>
          </a:p>
          <a:p>
            <a:r>
              <a:rPr lang="en-US" sz="1400" b="0" i="0" cap="none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Access Another User’s Mechanic Reports</a:t>
            </a:r>
          </a:p>
          <a:p>
            <a:pPr marL="342900" indent="-342900" algn="l">
              <a:buFont typeface="+mj-lt"/>
              <a:buAutoNum type="arabicPeriod" startAt="4"/>
            </a:pPr>
            <a:r>
              <a:rPr lang="en-US" sz="1600" b="1" i="1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 API2: 2023</a:t>
            </a:r>
            <a:r>
              <a:rPr lang="en-US" sz="1600" b="0" i="0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 </a:t>
            </a:r>
            <a:r>
              <a:rPr lang="en-US" sz="1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Broken Authentication</a:t>
            </a:r>
            <a:endParaRPr lang="en-US" sz="16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Take over another user’s account</a:t>
            </a:r>
          </a:p>
          <a:p>
            <a:pPr marL="342900" indent="-342900" algn="l">
              <a:buFont typeface="+mj-lt"/>
              <a:buAutoNum type="arabicPeriod" startAt="5"/>
            </a:pPr>
            <a:r>
              <a:rPr lang="en-US" sz="1600" b="1" i="1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 API3: 2023</a:t>
            </a:r>
            <a:r>
              <a:rPr lang="en-US" sz="1600" b="0" i="0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 </a:t>
            </a:r>
            <a:r>
              <a:rPr lang="en-US" sz="1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Broken Object Property Level Authorization (BOPLA)</a:t>
            </a:r>
            <a:endParaRPr lang="en-US" sz="16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Discover other user’s data (excessive data exposure)</a:t>
            </a: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Discover the internal properties of a video</a:t>
            </a: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Purchase an item for free (mass assignment)</a:t>
            </a:r>
          </a:p>
          <a:p>
            <a:pPr marL="342900" indent="-342900" algn="l">
              <a:buFont typeface="+mj-lt"/>
              <a:buAutoNum type="arabicPeriod" startAt="6"/>
            </a:pPr>
            <a:r>
              <a:rPr lang="en-US" sz="1600" b="1" i="1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 API5: 2023</a:t>
            </a:r>
            <a:r>
              <a:rPr lang="en-US" sz="1600" b="1" i="0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 </a:t>
            </a:r>
            <a:r>
              <a:rPr lang="en-US" sz="1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Broken Function Level Authorization (BFLA)</a:t>
            </a:r>
            <a:endParaRPr lang="en-US" sz="16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pPr algn="l"/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Delete another user’s video</a:t>
            </a:r>
          </a:p>
          <a:p>
            <a:pPr marL="342900" indent="-342900" algn="l">
              <a:buFont typeface="+mj-lt"/>
              <a:buAutoNum type="arabicPeriod" startAt="7"/>
            </a:pPr>
            <a:r>
              <a:rPr lang="en-US" sz="1600" b="1" i="1" dirty="0">
                <a:solidFill>
                  <a:schemeClr val="accent3"/>
                </a:solidFill>
                <a:effectLst/>
                <a:highlight>
                  <a:srgbClr val="FFFFFF"/>
                </a:highlight>
                <a:latin typeface="+mn-lt"/>
              </a:rPr>
              <a:t>DEBRIEF - Broken Authentication/Authorization</a:t>
            </a:r>
            <a:endParaRPr lang="en-US" sz="1600" b="0" i="1" dirty="0">
              <a:solidFill>
                <a:schemeClr val="accent3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pPr marL="342900" indent="-342900" algn="l">
              <a:buClr>
                <a:schemeClr val="accent2"/>
              </a:buClr>
              <a:buFont typeface="+mj-lt"/>
              <a:buAutoNum type="arabicPeriod" startAt="8"/>
            </a:pPr>
            <a:r>
              <a:rPr lang="en-US" sz="1600" b="1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 </a:t>
            </a:r>
            <a:r>
              <a:rPr lang="en-US" sz="1600" b="1" i="1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API6: 2023</a:t>
            </a:r>
            <a:r>
              <a:rPr lang="en-US" sz="1600" b="0" i="0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 </a:t>
            </a:r>
            <a:r>
              <a:rPr lang="en-US" sz="1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Unrestricted Access to Sensitive Business Flows</a:t>
            </a:r>
            <a:endParaRPr lang="en-US" sz="16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Purchase item at no cost</a:t>
            </a: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Increase account balance to more than $1000</a:t>
            </a: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Change internal video properties</a:t>
            </a:r>
          </a:p>
          <a:p>
            <a:pPr marL="342900" indent="-342900" algn="l">
              <a:buClr>
                <a:schemeClr val="accent2"/>
              </a:buClr>
              <a:buFont typeface="+mj-lt"/>
              <a:buAutoNum type="arabicPeriod" startAt="9"/>
            </a:pPr>
            <a:r>
              <a:rPr lang="en-US" sz="1600" b="1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 </a:t>
            </a:r>
            <a:r>
              <a:rPr lang="en-US" sz="1600" b="1" i="1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API7: 2023</a:t>
            </a:r>
            <a:r>
              <a:rPr lang="en-US" sz="1600" b="1" i="0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 </a:t>
            </a:r>
            <a:r>
              <a:rPr lang="en-US" sz="1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Server Side Request Forgery</a:t>
            </a:r>
            <a:r>
              <a:rPr lang="en-US" sz="16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 </a:t>
            </a: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Force the API Service to make a request to http://</a:t>
            </a:r>
            <a:r>
              <a:rPr lang="en-US" sz="1400" b="0" cap="none" dirty="0" err="1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ipinfo.io</a:t>
            </a:r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/</a:t>
            </a:r>
            <a:r>
              <a:rPr lang="en-US" sz="1400" b="0" cap="none" dirty="0" err="1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ip</a:t>
            </a:r>
            <a:endParaRPr lang="en-US" sz="1400" b="0" cap="none" dirty="0">
              <a:solidFill>
                <a:srgbClr val="1F2328"/>
              </a:solidFill>
              <a:highlight>
                <a:srgbClr val="FFFFFF"/>
              </a:highlight>
              <a:latin typeface="+mn-lt"/>
            </a:endParaRPr>
          </a:p>
          <a:p>
            <a:pPr marL="342900" indent="-342900" algn="l">
              <a:buFont typeface="+mj-lt"/>
              <a:buAutoNum type="arabicPeriod" startAt="10"/>
            </a:pPr>
            <a:r>
              <a:rPr lang="en-US" sz="1600" b="1" i="1" dirty="0">
                <a:solidFill>
                  <a:schemeClr val="accent3"/>
                </a:solidFill>
                <a:effectLst/>
                <a:highlight>
                  <a:srgbClr val="FFFFFF"/>
                </a:highlight>
                <a:latin typeface="+mn-lt"/>
              </a:rPr>
              <a:t>DEBRIEF - Abusive Uses</a:t>
            </a:r>
            <a:endParaRPr lang="en-US" sz="1600" b="0" i="1" dirty="0">
              <a:solidFill>
                <a:schemeClr val="accent3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pPr marL="342900" indent="-342900" algn="l">
              <a:buFont typeface="+mj-lt"/>
              <a:buAutoNum type="arabicPeriod" startAt="10"/>
            </a:pPr>
            <a:r>
              <a:rPr lang="en-US" sz="1600" b="1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 Other1</a:t>
            </a:r>
            <a:r>
              <a:rPr lang="en-US" sz="16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 </a:t>
            </a:r>
            <a:r>
              <a:rPr lang="en-US" sz="1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NoSQL Injection</a:t>
            </a:r>
            <a:endParaRPr lang="en-US" sz="16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Free Coupons</a:t>
            </a:r>
          </a:p>
          <a:p>
            <a:pPr marL="342900" indent="-342900" algn="l">
              <a:buFont typeface="+mj-lt"/>
              <a:buAutoNum type="arabicPeriod" startAt="12"/>
            </a:pPr>
            <a:r>
              <a:rPr lang="en-US" sz="1600" b="1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 Other2</a:t>
            </a:r>
            <a:r>
              <a:rPr lang="en-US" sz="1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 SQL Injection</a:t>
            </a:r>
            <a:endParaRPr lang="en-US" sz="16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Dump SQL Database</a:t>
            </a:r>
          </a:p>
          <a:p>
            <a:pPr marL="342900" indent="-342900" algn="l">
              <a:buFont typeface="+mj-lt"/>
              <a:buAutoNum type="arabicPeriod" startAt="13"/>
            </a:pPr>
            <a:r>
              <a:rPr lang="en-US" sz="1600" b="1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 Other3</a:t>
            </a:r>
            <a:r>
              <a:rPr lang="en-US" sz="1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 Unauthenticated Access</a:t>
            </a:r>
            <a:endParaRPr lang="en-US" sz="16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Anonymous access of order details</a:t>
            </a:r>
          </a:p>
          <a:p>
            <a:pPr marL="342900" indent="-342900" algn="l">
              <a:buFont typeface="+mj-lt"/>
              <a:buAutoNum type="arabicPeriod" startAt="14"/>
            </a:pPr>
            <a:r>
              <a:rPr lang="en-US" sz="1600" b="1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 Other4</a:t>
            </a:r>
            <a:r>
              <a:rPr lang="en-US" sz="1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 JWTs</a:t>
            </a:r>
            <a:endParaRPr lang="en-US" sz="16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Create a full access token</a:t>
            </a:r>
          </a:p>
          <a:p>
            <a:pPr marL="342900" indent="-342900" algn="l">
              <a:buFont typeface="+mj-lt"/>
              <a:buAutoNum type="arabicPeriod" startAt="15"/>
            </a:pPr>
            <a:r>
              <a:rPr lang="en-US" sz="1600" b="1" i="1" dirty="0">
                <a:solidFill>
                  <a:schemeClr val="accent3"/>
                </a:solidFill>
                <a:effectLst/>
                <a:highlight>
                  <a:srgbClr val="FFFFFF"/>
                </a:highlight>
                <a:latin typeface="+mn-lt"/>
              </a:rPr>
              <a:t>DEBRIEF - Miscellaneous Other</a:t>
            </a:r>
            <a:endParaRPr lang="en-US" sz="1600" b="0" i="1" dirty="0">
              <a:solidFill>
                <a:schemeClr val="accent3"/>
              </a:solidFill>
              <a:effectLst/>
              <a:highlight>
                <a:srgbClr val="FFFFFF"/>
              </a:highligh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96272441"/>
      </p:ext>
    </p:extLst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714C83-3902-C94E-BC1E-7725435EA56C}"/>
              </a:ext>
            </a:extLst>
          </p:cNvPr>
          <p:cNvSpPr/>
          <p:nvPr/>
        </p:nvSpPr>
        <p:spPr>
          <a:xfrm>
            <a:off x="701611" y="6324944"/>
            <a:ext cx="275107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i="1" dirty="0">
                <a:solidFill>
                  <a:schemeClr val="bg1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Prepared by </a:t>
            </a:r>
            <a:r>
              <a:rPr lang="en-US" sz="900" i="1">
                <a:solidFill>
                  <a:schemeClr val="bg1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Sikich LLC, </a:t>
            </a:r>
            <a:r>
              <a:rPr lang="en-US" sz="900" i="1" dirty="0">
                <a:solidFill>
                  <a:schemeClr val="bg1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©2024 All Rights Reserved.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CF193305-E2B3-3035-E6F0-A0721E9DE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534" y="4288529"/>
            <a:ext cx="5294128" cy="699827"/>
          </a:xfrm>
        </p:spPr>
        <p:txBody>
          <a:bodyPr/>
          <a:lstStyle/>
          <a:p>
            <a:r>
              <a:rPr lang="en-US"/>
              <a:t>Thank </a:t>
            </a:r>
            <a:r>
              <a:rPr lang="en-US" b="1"/>
              <a:t>you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5174236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0C16C-CF08-6E4F-0D1C-FE3C5E21C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88635"/>
            <a:ext cx="4292600" cy="877163"/>
          </a:xfrm>
        </p:spPr>
        <p:txBody>
          <a:bodyPr/>
          <a:lstStyle/>
          <a:p>
            <a:r>
              <a:rPr lang="en-US" dirty="0"/>
              <a:t>ABOUT</a:t>
            </a:r>
            <a:br>
              <a:rPr lang="en-US" dirty="0"/>
            </a:br>
            <a:r>
              <a:rPr lang="en-US" dirty="0"/>
              <a:t>SIKICH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2479C8D-C351-7C10-5CCB-3D8DF88DD4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8050" y="1746000"/>
            <a:ext cx="3420533" cy="3708650"/>
          </a:xfrm>
          <a:prstGeom prst="rect">
            <a:avLst/>
          </a:prstGeom>
        </p:spPr>
      </p:pic>
      <p:pic>
        <p:nvPicPr>
          <p:cNvPr id="7" name="Picture 6" descr="Diagram, sunburst chart&#10;&#10;Description automatically generated">
            <a:extLst>
              <a:ext uri="{FF2B5EF4-FFF2-40B4-BE49-F238E27FC236}">
                <a16:creationId xmlns:a16="http://schemas.microsoft.com/office/drawing/2014/main" id="{5807A47A-F000-14A7-FCDF-BA260324A3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0800" y="1746000"/>
            <a:ext cx="6178550" cy="370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375679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5BDEEA2-0B88-6E1C-16D6-09B517B21C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6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49675317-4065-ECF9-5E82-8ACD4291CC7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63338" y="6356350"/>
            <a:ext cx="72866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6C4A9E0-EB3C-2043-BDA9-D7FD5F72CC6A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496074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6C676-5B2B-467F-92E8-AD4D057AB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80941"/>
            <a:ext cx="4292600" cy="892552"/>
          </a:xfrm>
        </p:spPr>
        <p:txBody>
          <a:bodyPr/>
          <a:lstStyle/>
          <a:p>
            <a:r>
              <a:rPr lang="en-US" dirty="0"/>
              <a:t>ABOUT</a:t>
            </a:r>
            <a:br>
              <a:rPr lang="en-US" dirty="0"/>
            </a:br>
            <a:r>
              <a:rPr lang="en-US" dirty="0"/>
              <a:t>THOMAS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ED4797-BD65-099D-120F-B700B9875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6445" y="2157023"/>
            <a:ext cx="2197100" cy="2197100"/>
          </a:xfrm>
          <a:prstGeom prst="ellipse">
            <a:avLst/>
          </a:prstGeom>
        </p:spPr>
      </p:pic>
      <p:pic>
        <p:nvPicPr>
          <p:cNvPr id="4" name="Picture 2" descr="Image result for gcwn">
            <a:extLst>
              <a:ext uri="{FF2B5EF4-FFF2-40B4-BE49-F238E27FC236}">
                <a16:creationId xmlns:a16="http://schemas.microsoft.com/office/drawing/2014/main" id="{81F38E46-4FD1-7B7A-43B4-B03551A2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124" y="4621036"/>
            <a:ext cx="750455" cy="75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F574A6-4364-9D81-9936-9FA843DAB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125" y="2896550"/>
            <a:ext cx="750455" cy="75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GIAC Penetration Tester Certification | Cybersecurity Certification">
            <a:extLst>
              <a:ext uri="{FF2B5EF4-FFF2-40B4-BE49-F238E27FC236}">
                <a16:creationId xmlns:a16="http://schemas.microsoft.com/office/drawing/2014/main" id="{F7EC025E-2371-66EC-8ABE-E41517F1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125" y="1982151"/>
            <a:ext cx="750455" cy="75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Certified Information Systems Security Professional (CISSP) - Credly">
            <a:extLst>
              <a:ext uri="{FF2B5EF4-FFF2-40B4-BE49-F238E27FC236}">
                <a16:creationId xmlns:a16="http://schemas.microsoft.com/office/drawing/2014/main" id="{40DB3602-70AA-993D-C2AF-AC9413CA7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550" y="1982151"/>
            <a:ext cx="750455" cy="75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2DECD19-DF59-8837-2495-17B3C3F0FFF8}"/>
              </a:ext>
            </a:extLst>
          </p:cNvPr>
          <p:cNvSpPr/>
          <p:nvPr/>
        </p:nvSpPr>
        <p:spPr>
          <a:xfrm>
            <a:off x="4113054" y="1150444"/>
            <a:ext cx="4519267" cy="4620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031"/>
            <a:r>
              <a:rPr lang="en-US" sz="2133" kern="0" dirty="0">
                <a:solidFill>
                  <a:srgbClr val="003D5B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DIRECTOR AT </a:t>
            </a:r>
            <a:r>
              <a:rPr lang="en-US" sz="2133" b="1" kern="0" dirty="0">
                <a:solidFill>
                  <a:srgbClr val="00A49A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SIKICH</a:t>
            </a:r>
          </a:p>
          <a:p>
            <a:pPr defTabSz="457031"/>
            <a:endParaRPr lang="en-US" sz="2133" b="1" kern="0" dirty="0">
              <a:solidFill>
                <a:srgbClr val="00A49A"/>
              </a:solidFill>
              <a:latin typeface="Montserra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28611" indent="-228611" defTabSz="457031"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333" kern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Leads the Offensive Services and DFIR teams</a:t>
            </a:r>
          </a:p>
          <a:p>
            <a:pPr marL="228611" indent="-228611" defTabSz="457031">
              <a:spcAft>
                <a:spcPts val="200"/>
              </a:spcAft>
              <a:buFont typeface="Wingdings" pitchFamily="2" charset="2"/>
              <a:buChar char="§"/>
            </a:pPr>
            <a:endParaRPr lang="en-US" sz="1333" kern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28611" indent="-228611" defTabSz="457031"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333" kern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Former life in development</a:t>
            </a:r>
          </a:p>
          <a:p>
            <a:pPr marL="685811" lvl="1" indent="-228611" defTabSz="457031"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333" kern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PHP/LAMP stack developer</a:t>
            </a:r>
          </a:p>
          <a:p>
            <a:pPr marL="685811" lvl="1" indent="-228611" defTabSz="457031"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333" kern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Core Developer for Joomla/</a:t>
            </a:r>
            <a:r>
              <a:rPr lang="en-US" sz="1333" kern="0" dirty="0" err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Virtuemart</a:t>
            </a:r>
            <a:endParaRPr lang="en-US" sz="1333" kern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685811" lvl="1" indent="-228611" defTabSz="457031"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333" kern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Lead Developer on Travelocity Project</a:t>
            </a:r>
          </a:p>
          <a:p>
            <a:pPr marL="228611" indent="-228611" defTabSz="457031">
              <a:spcAft>
                <a:spcPts val="200"/>
              </a:spcAft>
              <a:buFont typeface="Wingdings" pitchFamily="2" charset="2"/>
              <a:buChar char="§"/>
            </a:pPr>
            <a:endParaRPr lang="en-US" sz="1333" kern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28611" indent="-228611" defTabSz="457031"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333" kern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Certifications include CISSP</a:t>
            </a:r>
          </a:p>
          <a:p>
            <a:pPr marL="685834" lvl="1" indent="-228611" defTabSz="457031"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333" kern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Auditor - CISA</a:t>
            </a:r>
          </a:p>
          <a:p>
            <a:pPr marL="685834" lvl="1" indent="-228611" defTabSz="457031"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333" kern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 - CISM</a:t>
            </a:r>
          </a:p>
          <a:p>
            <a:pPr marL="685834" lvl="1" indent="-228611" defTabSz="457031"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333" kern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Penetration Tester - GPEN</a:t>
            </a:r>
          </a:p>
          <a:p>
            <a:pPr marL="685834" lvl="1" indent="-228611" defTabSz="457031"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333" kern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Incident Handler – GCIH</a:t>
            </a:r>
          </a:p>
          <a:p>
            <a:pPr marL="685834" lvl="1" indent="-228611" defTabSz="457031"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333" kern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Intrusion Analyst - GCIA</a:t>
            </a:r>
          </a:p>
          <a:p>
            <a:pPr marL="685834" lvl="1" indent="-228611" defTabSz="457031"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333" kern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Windows Security Administrator - GCWN</a:t>
            </a:r>
          </a:p>
          <a:p>
            <a:pPr marL="228611" indent="-228611" defTabSz="457031">
              <a:spcAft>
                <a:spcPts val="200"/>
              </a:spcAft>
              <a:buFont typeface="Wingdings" pitchFamily="2" charset="2"/>
              <a:buChar char="§"/>
            </a:pPr>
            <a:endParaRPr lang="en-US" sz="1333" kern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28611" indent="-228611" defTabSz="457031"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333" kern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Forensic investigator</a:t>
            </a:r>
          </a:p>
          <a:p>
            <a:pPr marL="228611" indent="-228611" defTabSz="457031"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333" kern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College educator (10,000+ hours)</a:t>
            </a:r>
          </a:p>
        </p:txBody>
      </p:sp>
      <p:pic>
        <p:nvPicPr>
          <p:cNvPr id="1026" name="Picture 2" descr="Certified Information Security Manager® (CISM)">
            <a:extLst>
              <a:ext uri="{FF2B5EF4-FFF2-40B4-BE49-F238E27FC236}">
                <a16:creationId xmlns:a16="http://schemas.microsoft.com/office/drawing/2014/main" id="{54FCAC5C-F1B8-664C-BB05-DA6FAFD34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550" y="3810949"/>
            <a:ext cx="831345" cy="83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ertified Information Systems Auditor® (CISA) badge image. Issued by ISACA">
            <a:extLst>
              <a:ext uri="{FF2B5EF4-FFF2-40B4-BE49-F238E27FC236}">
                <a16:creationId xmlns:a16="http://schemas.microsoft.com/office/drawing/2014/main" id="{E294975A-A153-7733-DE3A-85E10E872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550" y="2896550"/>
            <a:ext cx="750455" cy="75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DF13B2-9DAA-8A84-87D6-3A4739A016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92125" y="3758793"/>
            <a:ext cx="750455" cy="75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97869"/>
      </p:ext>
    </p:ext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95099" y="354842"/>
            <a:ext cx="7601802" cy="5643349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sz="2600" b="1" dirty="0">
                <a:solidFill>
                  <a:schemeClr val="accent3"/>
                </a:solidFill>
              </a:rPr>
              <a:t>OWASP API Top 10 Vulnerabilities</a:t>
            </a:r>
          </a:p>
          <a:p>
            <a:pPr lvl="1" algn="ctr"/>
            <a:endParaRPr lang="en-US" sz="400" dirty="0">
              <a:solidFill>
                <a:srgbClr val="003A5D"/>
              </a:solidFill>
              <a:latin typeface="+mj-lt"/>
            </a:endParaRPr>
          </a:p>
          <a:p>
            <a:pPr lvl="1" algn="ctr"/>
            <a:r>
              <a:rPr lang="en-US" sz="2200" dirty="0">
                <a:solidFill>
                  <a:srgbClr val="003A5D"/>
                </a:solidFill>
                <a:latin typeface="+mj-lt"/>
              </a:rPr>
              <a:t>--- IDENTITY ACCESS and AUTHORIZATION VULNERABILITIES ---</a:t>
            </a: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API1:2023</a:t>
            </a:r>
            <a:r>
              <a:rPr lang="en-US" sz="2200" dirty="0">
                <a:solidFill>
                  <a:srgbClr val="003A5D"/>
                </a:solidFill>
              </a:rPr>
              <a:t> – </a:t>
            </a:r>
            <a:r>
              <a:rPr lang="en-US" sz="2200" b="1" dirty="0">
                <a:solidFill>
                  <a:srgbClr val="003A5D"/>
                </a:solidFill>
              </a:rPr>
              <a:t>Broken Object Level Authorization</a:t>
            </a: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API2:2023</a:t>
            </a:r>
            <a:r>
              <a:rPr lang="en-US" sz="2200" i="1" dirty="0">
                <a:solidFill>
                  <a:srgbClr val="003A5D"/>
                </a:solidFill>
              </a:rPr>
              <a:t> – </a:t>
            </a:r>
            <a:r>
              <a:rPr lang="en-US" sz="2200" b="1" dirty="0">
                <a:solidFill>
                  <a:srgbClr val="003A5D"/>
                </a:solidFill>
              </a:rPr>
              <a:t>Broken Authentication</a:t>
            </a: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API3:2023</a:t>
            </a:r>
            <a:r>
              <a:rPr lang="en-US" sz="2200" dirty="0">
                <a:solidFill>
                  <a:srgbClr val="003A5D"/>
                </a:solidFill>
              </a:rPr>
              <a:t> – </a:t>
            </a:r>
            <a:r>
              <a:rPr lang="en-US" sz="2200" b="1" dirty="0">
                <a:solidFill>
                  <a:srgbClr val="003A5D"/>
                </a:solidFill>
              </a:rPr>
              <a:t>Broken Object Level Property Authorization</a:t>
            </a: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API5:2023 </a:t>
            </a:r>
            <a:r>
              <a:rPr lang="en-US" sz="2200" dirty="0">
                <a:solidFill>
                  <a:srgbClr val="003A5D"/>
                </a:solidFill>
              </a:rPr>
              <a:t>– </a:t>
            </a:r>
            <a:r>
              <a:rPr lang="en-US" sz="2200" b="1" dirty="0">
                <a:solidFill>
                  <a:srgbClr val="003A5D"/>
                </a:solidFill>
              </a:rPr>
              <a:t>Broken Function Level Authorization</a:t>
            </a:r>
          </a:p>
          <a:p>
            <a:pPr lvl="1" algn="ctr"/>
            <a:endParaRPr lang="en-US" sz="400" dirty="0">
              <a:solidFill>
                <a:srgbClr val="003A5D"/>
              </a:solidFill>
              <a:latin typeface="+mj-lt"/>
            </a:endParaRPr>
          </a:p>
          <a:p>
            <a:pPr lvl="1" algn="ctr"/>
            <a:r>
              <a:rPr lang="en-US" sz="2200" dirty="0">
                <a:solidFill>
                  <a:srgbClr val="003A5D"/>
                </a:solidFill>
                <a:latin typeface="+mj-lt"/>
              </a:rPr>
              <a:t>--- LOGICAL VULNERABILITIES ---</a:t>
            </a:r>
            <a:endParaRPr lang="en-US" sz="2200" b="1" dirty="0">
              <a:solidFill>
                <a:srgbClr val="003A5D"/>
              </a:solidFill>
            </a:endParaRP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API6:2023</a:t>
            </a:r>
            <a:r>
              <a:rPr lang="en-US" sz="2200" dirty="0">
                <a:solidFill>
                  <a:srgbClr val="003A5D"/>
                </a:solidFill>
              </a:rPr>
              <a:t> – </a:t>
            </a:r>
            <a:r>
              <a:rPr lang="en-US" sz="2200" b="1" dirty="0">
                <a:solidFill>
                  <a:srgbClr val="003A5D"/>
                </a:solidFill>
              </a:rPr>
              <a:t>Unrestricted Access to Sensitive Business Flows</a:t>
            </a: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API7:2023</a:t>
            </a:r>
            <a:r>
              <a:rPr lang="en-US" sz="2200" dirty="0">
                <a:solidFill>
                  <a:srgbClr val="003A5D"/>
                </a:solidFill>
              </a:rPr>
              <a:t> – </a:t>
            </a:r>
            <a:r>
              <a:rPr lang="en-US" sz="2200" b="1" dirty="0">
                <a:solidFill>
                  <a:srgbClr val="003A5D"/>
                </a:solidFill>
              </a:rPr>
              <a:t>Server-Side Request Forgery</a:t>
            </a:r>
          </a:p>
          <a:p>
            <a:pPr lvl="1" algn="ctr"/>
            <a:endParaRPr lang="en-US" sz="400" dirty="0">
              <a:solidFill>
                <a:srgbClr val="003A5D"/>
              </a:solidFill>
              <a:latin typeface="+mj-lt"/>
            </a:endParaRPr>
          </a:p>
          <a:p>
            <a:pPr lvl="1" algn="ctr"/>
            <a:r>
              <a:rPr lang="en-US" sz="2200" dirty="0">
                <a:solidFill>
                  <a:srgbClr val="003A5D"/>
                </a:solidFill>
                <a:latin typeface="+mj-lt"/>
              </a:rPr>
              <a:t>--- ARCHITECTURE VULNERABILITIES ---</a:t>
            </a: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API4:2023</a:t>
            </a:r>
            <a:r>
              <a:rPr lang="en-US" sz="2200" dirty="0">
                <a:solidFill>
                  <a:srgbClr val="003A5D"/>
                </a:solidFill>
              </a:rPr>
              <a:t> – </a:t>
            </a:r>
            <a:r>
              <a:rPr lang="en-US" sz="2200" b="1" dirty="0">
                <a:solidFill>
                  <a:srgbClr val="003A5D"/>
                </a:solidFill>
              </a:rPr>
              <a:t>Unrestricted Resource Consumption</a:t>
            </a: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API8:2023</a:t>
            </a:r>
            <a:r>
              <a:rPr lang="en-US" sz="2200" dirty="0">
                <a:solidFill>
                  <a:srgbClr val="003A5D"/>
                </a:solidFill>
              </a:rPr>
              <a:t> – </a:t>
            </a:r>
            <a:r>
              <a:rPr lang="en-US" sz="2200" b="1" dirty="0">
                <a:solidFill>
                  <a:srgbClr val="003A5D"/>
                </a:solidFill>
              </a:rPr>
              <a:t>Security Misconfiguration</a:t>
            </a: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API9:2023</a:t>
            </a:r>
            <a:r>
              <a:rPr lang="en-US" sz="2200" dirty="0">
                <a:solidFill>
                  <a:srgbClr val="003A5D"/>
                </a:solidFill>
              </a:rPr>
              <a:t> – </a:t>
            </a:r>
            <a:r>
              <a:rPr lang="en-US" sz="2200" b="1" dirty="0">
                <a:solidFill>
                  <a:srgbClr val="003A5D"/>
                </a:solidFill>
              </a:rPr>
              <a:t>Improper Inventory Management</a:t>
            </a: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API10:2023</a:t>
            </a:r>
            <a:r>
              <a:rPr lang="en-US" sz="2200" dirty="0">
                <a:solidFill>
                  <a:srgbClr val="003A5D"/>
                </a:solidFill>
              </a:rPr>
              <a:t> – </a:t>
            </a:r>
            <a:r>
              <a:rPr lang="en-US" sz="2200" b="1" dirty="0">
                <a:solidFill>
                  <a:srgbClr val="003A5D"/>
                </a:solidFill>
              </a:rPr>
              <a:t>Unsafe Consumption of APIs</a:t>
            </a:r>
          </a:p>
        </p:txBody>
      </p:sp>
    </p:spTree>
    <p:extLst>
      <p:ext uri="{BB962C8B-B14F-4D97-AF65-F5344CB8AC3E}">
        <p14:creationId xmlns:p14="http://schemas.microsoft.com/office/powerpoint/2010/main" val="3501406953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866633"/>
            <a:ext cx="11087099" cy="5117909"/>
          </a:xfrm>
        </p:spPr>
        <p:txBody>
          <a:bodyPr numCol="2" spcCol="274320">
            <a:no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1600" b="1" i="1" dirty="0">
                <a:solidFill>
                  <a:schemeClr val="accent3"/>
                </a:solidFill>
                <a:effectLst/>
                <a:highlight>
                  <a:srgbClr val="FFFFFF"/>
                </a:highlight>
                <a:latin typeface="+mn-lt"/>
              </a:rPr>
              <a:t> Intro and Lab Setup</a:t>
            </a:r>
            <a:r>
              <a:rPr lang="en-US" sz="1600" b="0" i="1" dirty="0">
                <a:solidFill>
                  <a:schemeClr val="accent3"/>
                </a:solidFill>
                <a:effectLst/>
                <a:highlight>
                  <a:srgbClr val="FFFFFF"/>
                </a:highlight>
                <a:latin typeface="+mn-lt"/>
              </a:rPr>
              <a:t> 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600" b="1" i="1" dirty="0">
                <a:solidFill>
                  <a:schemeClr val="accent3"/>
                </a:solidFill>
                <a:effectLst/>
                <a:highlight>
                  <a:srgbClr val="FFFFFF"/>
                </a:highlight>
                <a:latin typeface="+mn-lt"/>
              </a:rPr>
              <a:t> OWASP Top 10 API Security Risks 2023 Overview</a:t>
            </a:r>
            <a:r>
              <a:rPr lang="en-US" sz="1600" b="0" i="1" dirty="0">
                <a:solidFill>
                  <a:schemeClr val="accent3"/>
                </a:solidFill>
                <a:effectLst/>
                <a:highlight>
                  <a:srgbClr val="FFFFFF"/>
                </a:highlight>
                <a:latin typeface="+mn-lt"/>
              </a:rPr>
              <a:t> </a:t>
            </a:r>
            <a:endParaRPr lang="en-US" sz="1600" b="0" i="0" dirty="0">
              <a:solidFill>
                <a:schemeClr val="accent3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pPr algn="l">
              <a:buFont typeface="+mj-lt"/>
              <a:buAutoNum type="arabicPeriod"/>
            </a:pPr>
            <a:r>
              <a:rPr lang="en-US" sz="1600" i="1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 API1:2023</a:t>
            </a:r>
            <a:r>
              <a:rPr lang="en-US" sz="160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 Broken Object Level Authorization (BOLA)</a:t>
            </a:r>
          </a:p>
          <a:p>
            <a:r>
              <a:rPr lang="en-US" sz="1400" b="0" i="0" cap="none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Access Another User’s Vehicle Information</a:t>
            </a:r>
          </a:p>
          <a:p>
            <a:r>
              <a:rPr lang="en-US" sz="1400" b="0" i="0" cap="none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Access Another User’s Mechanic Reports</a:t>
            </a:r>
          </a:p>
          <a:p>
            <a:pPr marL="342900" indent="-342900" algn="l">
              <a:buFont typeface="+mj-lt"/>
              <a:buAutoNum type="arabicPeriod" startAt="4"/>
            </a:pPr>
            <a:r>
              <a:rPr lang="en-US" sz="1600" b="1" i="1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 API2: 2023</a:t>
            </a:r>
            <a:r>
              <a:rPr lang="en-US" sz="1600" b="0" i="0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 </a:t>
            </a:r>
            <a:r>
              <a:rPr lang="en-US" sz="1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Broken Authentication</a:t>
            </a:r>
            <a:endParaRPr lang="en-US" sz="16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Take over another user’s account</a:t>
            </a:r>
          </a:p>
          <a:p>
            <a:pPr marL="342900" indent="-342900" algn="l">
              <a:buFont typeface="+mj-lt"/>
              <a:buAutoNum type="arabicPeriod" startAt="5"/>
            </a:pPr>
            <a:r>
              <a:rPr lang="en-US" sz="1600" b="1" i="1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 API3: 2023</a:t>
            </a:r>
            <a:r>
              <a:rPr lang="en-US" sz="1600" b="0" i="0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 </a:t>
            </a:r>
            <a:r>
              <a:rPr lang="en-US" sz="1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Broken Object Property Level Authorization (BOPLA)</a:t>
            </a:r>
            <a:endParaRPr lang="en-US" sz="16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Discover other user’s data (excessive data exposure)</a:t>
            </a: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Discover the internal properties of a video</a:t>
            </a: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Purchase an item for free (mass assignment)</a:t>
            </a:r>
          </a:p>
          <a:p>
            <a:pPr marL="342900" indent="-342900" algn="l">
              <a:buFont typeface="+mj-lt"/>
              <a:buAutoNum type="arabicPeriod" startAt="6"/>
            </a:pPr>
            <a:r>
              <a:rPr lang="en-US" sz="1600" b="1" i="1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 API5: 2023</a:t>
            </a:r>
            <a:r>
              <a:rPr lang="en-US" sz="1600" b="1" i="0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 </a:t>
            </a:r>
            <a:r>
              <a:rPr lang="en-US" sz="1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Broken Function Level Authorization (BFLA)</a:t>
            </a:r>
            <a:endParaRPr lang="en-US" sz="16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pPr algn="l"/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Delete another user’s video</a:t>
            </a:r>
          </a:p>
          <a:p>
            <a:pPr marL="342900" indent="-342900" algn="l">
              <a:buFont typeface="+mj-lt"/>
              <a:buAutoNum type="arabicPeriod" startAt="7"/>
            </a:pPr>
            <a:r>
              <a:rPr lang="en-US" sz="1600" b="1" i="1" dirty="0">
                <a:solidFill>
                  <a:schemeClr val="accent3"/>
                </a:solidFill>
                <a:effectLst/>
                <a:highlight>
                  <a:srgbClr val="FFFFFF"/>
                </a:highlight>
                <a:latin typeface="+mn-lt"/>
              </a:rPr>
              <a:t>DEBRIEF - Broken Authentication/Authorization</a:t>
            </a:r>
            <a:endParaRPr lang="en-US" sz="1600" b="0" i="1" dirty="0">
              <a:solidFill>
                <a:schemeClr val="accent3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pPr marL="342900" indent="-342900" algn="l">
              <a:buClr>
                <a:schemeClr val="accent2"/>
              </a:buClr>
              <a:buFont typeface="+mj-lt"/>
              <a:buAutoNum type="arabicPeriod" startAt="8"/>
            </a:pPr>
            <a:r>
              <a:rPr lang="en-US" sz="1600" b="1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 </a:t>
            </a:r>
            <a:r>
              <a:rPr lang="en-US" sz="1600" b="1" i="1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API6: 2023</a:t>
            </a:r>
            <a:r>
              <a:rPr lang="en-US" sz="1600" b="0" i="0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 </a:t>
            </a:r>
            <a:r>
              <a:rPr lang="en-US" sz="1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Unrestricted Access to Sensitive Business Flows</a:t>
            </a:r>
            <a:endParaRPr lang="en-US" sz="16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Purchase item at no cost</a:t>
            </a: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Increase account balance to more than $1000</a:t>
            </a: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Change internal video properties</a:t>
            </a:r>
          </a:p>
          <a:p>
            <a:pPr marL="342900" indent="-342900" algn="l">
              <a:buClr>
                <a:schemeClr val="accent2"/>
              </a:buClr>
              <a:buFont typeface="+mj-lt"/>
              <a:buAutoNum type="arabicPeriod" startAt="9"/>
            </a:pPr>
            <a:r>
              <a:rPr lang="en-US" sz="1600" b="1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 </a:t>
            </a:r>
            <a:r>
              <a:rPr lang="en-US" sz="1600" b="1" i="1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API7: 2023</a:t>
            </a:r>
            <a:r>
              <a:rPr lang="en-US" sz="1600" b="1" i="0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 </a:t>
            </a:r>
            <a:r>
              <a:rPr lang="en-US" sz="1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Server Side Request Forgery</a:t>
            </a:r>
            <a:r>
              <a:rPr lang="en-US" sz="16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 </a:t>
            </a: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Force the API Service to make a request to http://</a:t>
            </a:r>
            <a:r>
              <a:rPr lang="en-US" sz="1400" b="0" cap="none" dirty="0" err="1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ipinfo.io</a:t>
            </a:r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/</a:t>
            </a:r>
            <a:r>
              <a:rPr lang="en-US" sz="1400" b="0" cap="none" dirty="0" err="1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ip</a:t>
            </a:r>
            <a:endParaRPr lang="en-US" sz="1400" b="0" cap="none" dirty="0">
              <a:solidFill>
                <a:srgbClr val="1F2328"/>
              </a:solidFill>
              <a:highlight>
                <a:srgbClr val="FFFFFF"/>
              </a:highlight>
              <a:latin typeface="+mn-lt"/>
            </a:endParaRPr>
          </a:p>
          <a:p>
            <a:pPr marL="342900" indent="-342900" algn="l">
              <a:buFont typeface="+mj-lt"/>
              <a:buAutoNum type="arabicPeriod" startAt="10"/>
            </a:pPr>
            <a:r>
              <a:rPr lang="en-US" sz="1600" b="1" i="1" dirty="0">
                <a:solidFill>
                  <a:schemeClr val="accent3"/>
                </a:solidFill>
                <a:effectLst/>
                <a:highlight>
                  <a:srgbClr val="FFFFFF"/>
                </a:highlight>
                <a:latin typeface="+mn-lt"/>
              </a:rPr>
              <a:t>DEBRIEF - Abusive Uses</a:t>
            </a:r>
            <a:endParaRPr lang="en-US" sz="1600" b="0" i="1" dirty="0">
              <a:solidFill>
                <a:schemeClr val="accent3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pPr marL="342900" indent="-342900" algn="l">
              <a:buFont typeface="+mj-lt"/>
              <a:buAutoNum type="arabicPeriod" startAt="10"/>
            </a:pPr>
            <a:r>
              <a:rPr lang="en-US" sz="1600" b="1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 Other1</a:t>
            </a:r>
            <a:r>
              <a:rPr lang="en-US" sz="16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 </a:t>
            </a:r>
            <a:r>
              <a:rPr lang="en-US" sz="1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NoSQL Injection</a:t>
            </a:r>
            <a:endParaRPr lang="en-US" sz="16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Free Coupons</a:t>
            </a:r>
          </a:p>
          <a:p>
            <a:pPr marL="342900" indent="-342900" algn="l">
              <a:buFont typeface="+mj-lt"/>
              <a:buAutoNum type="arabicPeriod" startAt="12"/>
            </a:pPr>
            <a:r>
              <a:rPr lang="en-US" sz="1600" b="1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 Other2</a:t>
            </a:r>
            <a:r>
              <a:rPr lang="en-US" sz="1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 SQL Injection</a:t>
            </a:r>
            <a:endParaRPr lang="en-US" sz="16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Dump SQL Database</a:t>
            </a:r>
          </a:p>
          <a:p>
            <a:pPr marL="342900" indent="-342900" algn="l">
              <a:buFont typeface="+mj-lt"/>
              <a:buAutoNum type="arabicPeriod" startAt="13"/>
            </a:pPr>
            <a:r>
              <a:rPr lang="en-US" sz="1600" b="1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 Other3</a:t>
            </a:r>
            <a:r>
              <a:rPr lang="en-US" sz="1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 Unauthenticated Access</a:t>
            </a:r>
            <a:endParaRPr lang="en-US" sz="16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Anonymous access of order details</a:t>
            </a:r>
          </a:p>
          <a:p>
            <a:pPr marL="342900" indent="-342900" algn="l">
              <a:buFont typeface="+mj-lt"/>
              <a:buAutoNum type="arabicPeriod" startAt="14"/>
            </a:pPr>
            <a:r>
              <a:rPr lang="en-US" sz="1600" b="1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 Other4</a:t>
            </a:r>
            <a:r>
              <a:rPr lang="en-US" sz="1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 JWTs</a:t>
            </a:r>
            <a:endParaRPr lang="en-US" sz="16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Create a full access token</a:t>
            </a:r>
          </a:p>
          <a:p>
            <a:pPr marL="342900" indent="-342900" algn="l">
              <a:buFont typeface="+mj-lt"/>
              <a:buAutoNum type="arabicPeriod" startAt="15"/>
            </a:pPr>
            <a:r>
              <a:rPr lang="en-US" sz="1600" b="1" i="1" dirty="0">
                <a:solidFill>
                  <a:schemeClr val="accent3"/>
                </a:solidFill>
                <a:effectLst/>
                <a:highlight>
                  <a:srgbClr val="FFFFFF"/>
                </a:highlight>
                <a:latin typeface="+mn-lt"/>
              </a:rPr>
              <a:t>DEBRIEF - Miscellaneous Other</a:t>
            </a:r>
            <a:endParaRPr lang="en-US" sz="1600" b="0" i="1" dirty="0">
              <a:solidFill>
                <a:schemeClr val="accent3"/>
              </a:solidFill>
              <a:effectLst/>
              <a:highlight>
                <a:srgbClr val="FFFFFF"/>
              </a:highligh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35707458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2124B4-C4BC-A9D5-95F3-E33D6872A2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4555FC-B614-CDBB-06FC-A6ECE4F79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TRADITIONAL </a:t>
            </a:r>
            <a:r>
              <a:rPr lang="en-US" dirty="0"/>
              <a:t>MVC Server Based Web Apps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7F15F7-0D1C-2682-6F45-8DC72D043FA0}"/>
              </a:ext>
            </a:extLst>
          </p:cNvPr>
          <p:cNvSpPr txBox="1"/>
          <p:nvPr/>
        </p:nvSpPr>
        <p:spPr>
          <a:xfrm>
            <a:off x="734894" y="1143419"/>
            <a:ext cx="107222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rgbClr val="00A49A"/>
              </a:buClr>
            </a:pPr>
            <a:r>
              <a:rPr lang="en-US" b="1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MVC</a:t>
            </a: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= Model, View, Controller</a:t>
            </a:r>
          </a:p>
          <a:p>
            <a:pPr marL="0" lvl="1">
              <a:buClr>
                <a:srgbClr val="00A49A"/>
              </a:buClr>
            </a:pPr>
            <a:endParaRPr lang="en-US" dirty="0">
              <a:solidFill>
                <a:schemeClr val="tx2"/>
              </a:solidFill>
              <a:latin typeface="Montserra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1">
              <a:buClr>
                <a:srgbClr val="00A49A"/>
              </a:buClr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Monolithic web applications where the Server:</a:t>
            </a:r>
          </a:p>
          <a:p>
            <a:pPr marL="342900" lvl="1" indent="-342900">
              <a:buClr>
                <a:srgbClr val="00A49A"/>
              </a:buClr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Request comes to the CONTROLLER</a:t>
            </a:r>
          </a:p>
          <a:p>
            <a:pPr marL="342900" lvl="1" indent="-342900">
              <a:buClr>
                <a:srgbClr val="00A49A"/>
              </a:buClr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CONTROLLER module processes the request and calls the VIEW Modules</a:t>
            </a:r>
          </a:p>
          <a:p>
            <a:pPr marL="342900" lvl="1" indent="-342900">
              <a:buClr>
                <a:srgbClr val="00A49A"/>
              </a:buClr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VIEW Modules send calls to the MODEL modules for processing logic and determining what data the user will need to see.</a:t>
            </a:r>
          </a:p>
          <a:p>
            <a:pPr marL="342900" lvl="1" indent="-342900">
              <a:buClr>
                <a:srgbClr val="00A49A"/>
              </a:buClr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VIEW Modules then formats the data and sends HTML code to the browser to be displayed to the user.</a:t>
            </a:r>
          </a:p>
          <a:p>
            <a:pPr marL="342900" lvl="1" indent="-342900">
              <a:buClr>
                <a:srgbClr val="00A49A"/>
              </a:buClr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User interacts with the browser which sends another request to the CONTROLLER</a:t>
            </a:r>
          </a:p>
          <a:p>
            <a:pPr marL="342900" lvl="1" indent="-342900">
              <a:buClr>
                <a:srgbClr val="00A49A"/>
              </a:buClr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Back to #2</a:t>
            </a:r>
          </a:p>
          <a:p>
            <a:pPr marL="342900" lvl="1" indent="-342900">
              <a:buClr>
                <a:srgbClr val="00A49A"/>
              </a:buClr>
              <a:buFont typeface="+mj-lt"/>
              <a:buAutoNum type="arabicPeriod"/>
            </a:pPr>
            <a:endParaRPr lang="en-US" dirty="0">
              <a:solidFill>
                <a:schemeClr val="tx2"/>
              </a:solidFill>
              <a:latin typeface="Montserra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1" indent="-342900">
              <a:buClr>
                <a:srgbClr val="00A49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Processing is handled by the back-end.</a:t>
            </a:r>
          </a:p>
          <a:p>
            <a:pPr marL="342900" lvl="1" indent="-342900">
              <a:buClr>
                <a:srgbClr val="00A49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HTML Code is generated by the back-end.</a:t>
            </a:r>
          </a:p>
          <a:p>
            <a:pPr marL="342900" lvl="1" indent="-342900">
              <a:buClr>
                <a:srgbClr val="00A49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Page refresh and State is required for application activity.</a:t>
            </a:r>
          </a:p>
        </p:txBody>
      </p:sp>
    </p:spTree>
    <p:extLst>
      <p:ext uri="{BB962C8B-B14F-4D97-AF65-F5344CB8AC3E}">
        <p14:creationId xmlns:p14="http://schemas.microsoft.com/office/powerpoint/2010/main" val="3970401712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2124B4-C4BC-A9D5-95F3-E33D6872A2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4555FC-B614-CDBB-06FC-A6ECE4F79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API </a:t>
            </a:r>
            <a:r>
              <a:rPr lang="en-US" dirty="0"/>
              <a:t>Based Apps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7F15F7-0D1C-2682-6F45-8DC72D043FA0}"/>
              </a:ext>
            </a:extLst>
          </p:cNvPr>
          <p:cNvSpPr txBox="1"/>
          <p:nvPr/>
        </p:nvSpPr>
        <p:spPr>
          <a:xfrm>
            <a:off x="734894" y="1143419"/>
            <a:ext cx="107222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rgbClr val="00A49A"/>
              </a:buClr>
            </a:pPr>
            <a:r>
              <a:rPr lang="en-US" b="1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API</a:t>
            </a: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= Application Program Interface</a:t>
            </a:r>
          </a:p>
          <a:p>
            <a:pPr marL="0" lvl="1">
              <a:buClr>
                <a:srgbClr val="00A49A"/>
              </a:buClr>
            </a:pPr>
            <a:endParaRPr lang="en-US" dirty="0">
              <a:solidFill>
                <a:schemeClr val="tx2"/>
              </a:solidFill>
              <a:latin typeface="Montserra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1">
              <a:buClr>
                <a:srgbClr val="00A49A"/>
              </a:buClr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Client Browser Code handles Vie. Server API handles data and business logic:</a:t>
            </a:r>
          </a:p>
          <a:p>
            <a:pPr marL="342900" lvl="1" indent="-342900">
              <a:buClr>
                <a:srgbClr val="00A49A"/>
              </a:buClr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User interacts with Single Page App (SPA).</a:t>
            </a:r>
          </a:p>
          <a:p>
            <a:pPr marL="342900" lvl="1" indent="-342900">
              <a:buClr>
                <a:srgbClr val="00A49A"/>
              </a:buClr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SPA processes the user request in the browser and determines what data or processing is needed.</a:t>
            </a:r>
          </a:p>
          <a:p>
            <a:pPr marL="342900" lvl="1" indent="-342900">
              <a:buClr>
                <a:srgbClr val="00A49A"/>
              </a:buClr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SPA formats a request to the specific API endpoints.</a:t>
            </a:r>
          </a:p>
          <a:p>
            <a:pPr marL="342900" lvl="1" indent="-342900">
              <a:buClr>
                <a:srgbClr val="00A49A"/>
              </a:buClr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Server API endpoints may be microservices that are stateless, versioned, and individually scalable.</a:t>
            </a:r>
          </a:p>
          <a:p>
            <a:pPr marL="342900" lvl="1" indent="-342900">
              <a:buClr>
                <a:srgbClr val="00A49A"/>
              </a:buClr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Server API endpoint process request and sends JSON response to the SPA.</a:t>
            </a:r>
          </a:p>
          <a:p>
            <a:pPr marL="342900" lvl="1" indent="-342900">
              <a:buClr>
                <a:srgbClr val="00A49A"/>
              </a:buClr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SPA consumes the JSON and displays it appropriately.</a:t>
            </a:r>
          </a:p>
          <a:p>
            <a:pPr marL="342900" lvl="1" indent="-342900">
              <a:buClr>
                <a:srgbClr val="00A49A"/>
              </a:buClr>
              <a:buFont typeface="+mj-lt"/>
              <a:buAutoNum type="arabicPeriod"/>
            </a:pPr>
            <a:endParaRPr lang="en-US" dirty="0">
              <a:solidFill>
                <a:schemeClr val="tx2"/>
              </a:solidFill>
              <a:latin typeface="Montserra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1" indent="-342900">
              <a:buClr>
                <a:srgbClr val="00A49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SPA  could be a web app, mobile app, watch app, kiosk app, embedded app, etc.</a:t>
            </a:r>
          </a:p>
          <a:p>
            <a:pPr marL="342900" lvl="1" indent="-342900">
              <a:buClr>
                <a:srgbClr val="00A49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SPA can be bypassed, and API requests can be made directly to the server.</a:t>
            </a:r>
          </a:p>
        </p:txBody>
      </p:sp>
    </p:spTree>
    <p:extLst>
      <p:ext uri="{BB962C8B-B14F-4D97-AF65-F5344CB8AC3E}">
        <p14:creationId xmlns:p14="http://schemas.microsoft.com/office/powerpoint/2010/main" val="3074150598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2124B4-C4BC-A9D5-95F3-E33D6872A2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4555FC-B614-CDBB-06FC-A6ECE4F79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API </a:t>
            </a:r>
            <a:r>
              <a:rPr lang="en-US" dirty="0"/>
              <a:t>Based Apps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7F15F7-0D1C-2682-6F45-8DC72D043FA0}"/>
              </a:ext>
            </a:extLst>
          </p:cNvPr>
          <p:cNvSpPr txBox="1"/>
          <p:nvPr/>
        </p:nvSpPr>
        <p:spPr>
          <a:xfrm>
            <a:off x="734894" y="1143419"/>
            <a:ext cx="10722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rgbClr val="00A49A"/>
              </a:buClr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FIRST RULE: </a:t>
            </a:r>
            <a:r>
              <a:rPr lang="en-US" b="1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WE MUST NOT DEPEND ON THE “SPA” TO HANDLE SECURITY!</a:t>
            </a:r>
          </a:p>
          <a:p>
            <a:pPr marL="0" lvl="1">
              <a:buClr>
                <a:srgbClr val="00A49A"/>
              </a:buClr>
            </a:pPr>
            <a:endParaRPr lang="en-US" b="1" dirty="0">
              <a:solidFill>
                <a:schemeClr val="tx2"/>
              </a:solidFill>
              <a:latin typeface="Montserra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AutoShape 4" descr="A luxurious spa resort setting with a futuristic cyber theme. The scene shows a serene pool area with lush greenery and comfortable loungers. Around the pool, several individuals dressed as stereotypical hackers, wearing hoodies and dark sunglasses, are lounging and using high-tech laptops. The architecture of the spa includes sleek, modern lines and glass structures, illuminated with neon lights. The atmosphere is a blend of relaxation and high-tech espionage, creating a unique juxtaposition.">
            <a:extLst>
              <a:ext uri="{FF2B5EF4-FFF2-40B4-BE49-F238E27FC236}">
                <a16:creationId xmlns:a16="http://schemas.microsoft.com/office/drawing/2014/main" id="{E39CD5C7-69B2-3620-BB35-49DA949B8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 descr="A luxurious spa resort setting with a futuristic cyber theme. The scene shows a serene pool area with lush greenery and comfortable loungers. Around the pool, several individuals dressed as stereotypical hackers, wearing hoodies and dark sunglasses, are lounging and using high-tech laptops. The architecture of the spa includes sleek, modern lines and glass structures, illuminated with neon lights. The atmosphere is a blend of relaxation and high-tech espionage, creating a unique juxtaposition.">
            <a:extLst>
              <a:ext uri="{FF2B5EF4-FFF2-40B4-BE49-F238E27FC236}">
                <a16:creationId xmlns:a16="http://schemas.microsoft.com/office/drawing/2014/main" id="{4A6D98D4-DDC8-7CB5-A753-AF7530002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5250" y="0"/>
            <a:ext cx="12001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 descr="People sitting in chairs and a pool with a waterfall&#10;&#10;Description automatically generated">
            <a:extLst>
              <a:ext uri="{FF2B5EF4-FFF2-40B4-BE49-F238E27FC236}">
                <a16:creationId xmlns:a16="http://schemas.microsoft.com/office/drawing/2014/main" id="{9B8EE412-8D8F-F5DD-AAF3-C8FBB7CF9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038" y="1532866"/>
            <a:ext cx="9121902" cy="521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15376"/>
      </p:ext>
    </p:extLst>
  </p:cSld>
  <p:clrMapOvr>
    <a:masterClrMapping/>
  </p:clrMapOvr>
  <p:transition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OFFICE THEME" val="oFxAACG1"/>
  <p:tag name="ARTICULATE_DESIGN_ID_7_CUSTOM DESIGN" val="FRJluujJ"/>
  <p:tag name="ARTICULATE_DESIGN_ID_CUSTOM DESIGN" val="48J3fFTN"/>
  <p:tag name="ARTICULATE_DESIGN_ID_1_CUSTOM DESIGN" val="Zif9RE2Y"/>
  <p:tag name="ARTICULATE_DESIGN_ID_1_BLANK WITH STYLING" val="ISHKG6vy"/>
  <p:tag name="ARTICULATE_DESIGN_ID_1_BLANK " val="vlBcw0vB"/>
  <p:tag name="ARTICULATE_DESIGN_ID_SIKICH SINGLE MASTER PPT FOR ALL LAYOUTS" val="9UR4JB0k"/>
  <p:tag name="ARTICULATE_DESIGN_ID_SIKICH MASTER ALL LAYOUTS" val="bJm5pZZG"/>
  <p:tag name="ARTICULATE_DESIGN_ID_2_CUSTOM DESIGN" val="IjdlYZZl"/>
  <p:tag name="ARTICULATE_DESIGN_ID_1_SIKICH MASTER ALL LAYOUTS" val="G5JzX2JZ"/>
  <p:tag name="ARTICULATE_DESIGN_ID_SIKICH WRM MASTER PPT THEME V1 KKS" val="YG8xoDJW"/>
  <p:tag name="ARTICULATE_DESIGN_ID_8_CUSTOM DESIGN" val="o922jZVk"/>
  <p:tag name="ARTICULATE_DESIGN_ID_3_CUSTOM DESIGN" val="Qy26ov3g"/>
  <p:tag name="ARTICULATE_DESIGN_ID_4_CUSTOM DESIGN" val="jUg8K0RF"/>
  <p:tag name="ARTICULATE_DESIGN_ID_1_SIKICH SINGLE MASTER PPT FOR ALL LAYOUTS" val="jeC2rHVi"/>
  <p:tag name="ARTICULATE_DESIGN_ID_5_CUSTOM DESIGN" val="Gyy0TIMz"/>
  <p:tag name="ARTICULATE_DESIGN_ID_6_CUSTOM DESIGN" val="rz22KT5V"/>
  <p:tag name="ARTICULATE_DESIGN_ID_2_SIKICH MASTER ALL LAYOUTS" val="JxfwZGjC"/>
  <p:tag name="ARTICULATE_SLIDE_COUNT" val="1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Sikich Master All Layouts">
  <a:themeElements>
    <a:clrScheme name="Sikich Master PPT Theme Colors">
      <a:dk1>
        <a:sysClr val="windowText" lastClr="000000"/>
      </a:dk1>
      <a:lt1>
        <a:sysClr val="window" lastClr="FFFFFF"/>
      </a:lt1>
      <a:dk2>
        <a:srgbClr val="003B5C"/>
      </a:dk2>
      <a:lt2>
        <a:srgbClr val="E7E6E6"/>
      </a:lt2>
      <a:accent1>
        <a:srgbClr val="003B5C"/>
      </a:accent1>
      <a:accent2>
        <a:srgbClr val="74AEBC"/>
      </a:accent2>
      <a:accent3>
        <a:srgbClr val="DC582A"/>
      </a:accent3>
      <a:accent4>
        <a:srgbClr val="00A499"/>
      </a:accent4>
      <a:accent5>
        <a:srgbClr val="F68D2E"/>
      </a:accent5>
      <a:accent6>
        <a:srgbClr val="F0B323"/>
      </a:accent6>
      <a:hlink>
        <a:srgbClr val="74AEBC"/>
      </a:hlink>
      <a:folHlink>
        <a:srgbClr val="74AEBC"/>
      </a:folHlink>
    </a:clrScheme>
    <a:fontScheme name="Sikich_Montserrat Open Sans Master Font Set">
      <a:majorFont>
        <a:latin typeface="Montserrat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CH Build-a-deck for Internal Use 03-23" id="{452F4FA2-5915-5F44-8FA9-35BD447D5709}" vid="{CCE668A9-B052-5947-9283-554902DFBBB5}"/>
    </a:ext>
  </a:extLst>
</a:theme>
</file>

<file path=ppt/theme/theme2.xml><?xml version="1.0" encoding="utf-8"?>
<a:theme xmlns:a="http://schemas.openxmlformats.org/drawingml/2006/main" name="Office Theme">
  <a:themeElements>
    <a:clrScheme name="Sikich Master PPT Theme Colors">
      <a:dk1>
        <a:sysClr val="windowText" lastClr="000000"/>
      </a:dk1>
      <a:lt1>
        <a:sysClr val="window" lastClr="FFFFFF"/>
      </a:lt1>
      <a:dk2>
        <a:srgbClr val="003B5C"/>
      </a:dk2>
      <a:lt2>
        <a:srgbClr val="E7E6E6"/>
      </a:lt2>
      <a:accent1>
        <a:srgbClr val="003B5C"/>
      </a:accent1>
      <a:accent2>
        <a:srgbClr val="74AEBC"/>
      </a:accent2>
      <a:accent3>
        <a:srgbClr val="DC582A"/>
      </a:accent3>
      <a:accent4>
        <a:srgbClr val="00A499"/>
      </a:accent4>
      <a:accent5>
        <a:srgbClr val="F68D2E"/>
      </a:accent5>
      <a:accent6>
        <a:srgbClr val="F0B323"/>
      </a:accent6>
      <a:hlink>
        <a:srgbClr val="74AEBC"/>
      </a:hlink>
      <a:folHlink>
        <a:srgbClr val="74AEBC"/>
      </a:folHlink>
    </a:clrScheme>
    <a:fontScheme name="Sikich_Montserrat Open Sans Master Font Set">
      <a:majorFont>
        <a:latin typeface="Montserrat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Sikich Master All Layouts</Template>
  <TotalTime>0</TotalTime>
  <Words>1428</Words>
  <Application>Microsoft Office PowerPoint</Application>
  <PresentationFormat>Widescreen</PresentationFormat>
  <Paragraphs>251</Paragraphs>
  <Slides>19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Arial</vt:lpstr>
      <vt:lpstr>Calibri</vt:lpstr>
      <vt:lpstr>Helvetica</vt:lpstr>
      <vt:lpstr>Wingdings</vt:lpstr>
      <vt:lpstr>Open Sans</vt:lpstr>
      <vt:lpstr>Basic Sans Light</vt:lpstr>
      <vt:lpstr>Symbol</vt:lpstr>
      <vt:lpstr>Courier New</vt:lpstr>
      <vt:lpstr>Basic Sans Bold</vt:lpstr>
      <vt:lpstr>Montserrat</vt:lpstr>
      <vt:lpstr>Sikich Master All Layouts</vt:lpstr>
      <vt:lpstr>Secure Application Development OWASP API Top 10 2023</vt:lpstr>
      <vt:lpstr>ABOUT SIKICH</vt:lpstr>
      <vt:lpstr>PowerPoint Presentation</vt:lpstr>
      <vt:lpstr>ABOUT THOMAS</vt:lpstr>
      <vt:lpstr>PowerPoint Presentation</vt:lpstr>
      <vt:lpstr>Agenda</vt:lpstr>
      <vt:lpstr>TRADITIONAL MVC Server Based Web Apps</vt:lpstr>
      <vt:lpstr>API Based Apps</vt:lpstr>
      <vt:lpstr>API Based Apps</vt:lpstr>
      <vt:lpstr>API Based Apps</vt:lpstr>
      <vt:lpstr>Information SECURITY The Basics</vt:lpstr>
      <vt:lpstr>API Typical Request</vt:lpstr>
      <vt:lpstr>PowerPoint Presentation</vt:lpstr>
      <vt:lpstr>PowerPoint Presentation</vt:lpstr>
      <vt:lpstr>INFORMATIoN SECURITY The Basics</vt:lpstr>
      <vt:lpstr>PowerPoint Presentation</vt:lpstr>
      <vt:lpstr>PowerPoint Presentation</vt:lpstr>
      <vt:lpstr>Agenda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2024-05-09T03:06:52Z</dcterms:created>
  <dcterms:modified xsi:type="dcterms:W3CDTF">2024-05-09T17:29:28Z</dcterms:modified>
</cp:coreProperties>
</file>